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61" r:id="rId1"/>
    <p:sldMasterId id="2147483771" r:id="rId2"/>
    <p:sldMasterId id="2147483781" r:id="rId3"/>
  </p:sldMasterIdLst>
  <p:notesMasterIdLst>
    <p:notesMasterId r:id="rId19"/>
  </p:notesMasterIdLst>
  <p:handoutMasterIdLst>
    <p:handoutMasterId r:id="rId20"/>
  </p:handoutMasterIdLst>
  <p:sldIdLst>
    <p:sldId id="1255" r:id="rId4"/>
    <p:sldId id="1323" r:id="rId5"/>
    <p:sldId id="1324" r:id="rId6"/>
    <p:sldId id="1333" r:id="rId7"/>
    <p:sldId id="1461" r:id="rId8"/>
    <p:sldId id="1346" r:id="rId9"/>
    <p:sldId id="1347" r:id="rId10"/>
    <p:sldId id="1360" r:id="rId11"/>
    <p:sldId id="1498" r:id="rId12"/>
    <p:sldId id="1486" r:id="rId13"/>
    <p:sldId id="1503" r:id="rId14"/>
    <p:sldId id="1500" r:id="rId15"/>
    <p:sldId id="1501" r:id="rId16"/>
    <p:sldId id="1502" r:id="rId17"/>
    <p:sldId id="1499" r:id="rId18"/>
  </p:sldIdLst>
  <p:sldSz cx="12190413" cy="6859588"/>
  <p:notesSz cx="6858000" cy="9144000"/>
  <p:defaultTextStyle>
    <a:defPPr>
      <a:defRPr lang="en-US"/>
    </a:defPPr>
    <a:lvl1pPr algn="l" defTabSz="542912" rtl="0" fontAlgn="base">
      <a:spcBef>
        <a:spcPct val="0"/>
      </a:spcBef>
      <a:spcAft>
        <a:spcPct val="0"/>
      </a:spcAft>
      <a:defRPr sz="2100" kern="1200">
        <a:solidFill>
          <a:schemeClr val="tx1"/>
        </a:solidFill>
        <a:latin typeface="Arial" charset="0"/>
        <a:ea typeface="+mn-ea"/>
        <a:cs typeface="Arial" charset="0"/>
      </a:defRPr>
    </a:lvl1pPr>
    <a:lvl2pPr marL="542912" indent="-65086" algn="l" defTabSz="542912" rtl="0" fontAlgn="base">
      <a:spcBef>
        <a:spcPct val="0"/>
      </a:spcBef>
      <a:spcAft>
        <a:spcPct val="0"/>
      </a:spcAft>
      <a:defRPr sz="2100" kern="1200">
        <a:solidFill>
          <a:schemeClr val="tx1"/>
        </a:solidFill>
        <a:latin typeface="Arial" charset="0"/>
        <a:ea typeface="+mn-ea"/>
        <a:cs typeface="Arial" charset="0"/>
      </a:defRPr>
    </a:lvl2pPr>
    <a:lvl3pPr marL="1085824" indent="-131759" algn="l" defTabSz="542912" rtl="0" fontAlgn="base">
      <a:spcBef>
        <a:spcPct val="0"/>
      </a:spcBef>
      <a:spcAft>
        <a:spcPct val="0"/>
      </a:spcAft>
      <a:defRPr sz="2100" kern="1200">
        <a:solidFill>
          <a:schemeClr val="tx1"/>
        </a:solidFill>
        <a:latin typeface="Arial" charset="0"/>
        <a:ea typeface="+mn-ea"/>
        <a:cs typeface="Arial" charset="0"/>
      </a:defRPr>
    </a:lvl3pPr>
    <a:lvl4pPr marL="1631910" indent="-200020" algn="l" defTabSz="542912" rtl="0" fontAlgn="base">
      <a:spcBef>
        <a:spcPct val="0"/>
      </a:spcBef>
      <a:spcAft>
        <a:spcPct val="0"/>
      </a:spcAft>
      <a:defRPr sz="2100" kern="1200">
        <a:solidFill>
          <a:schemeClr val="tx1"/>
        </a:solidFill>
        <a:latin typeface="Arial" charset="0"/>
        <a:ea typeface="+mn-ea"/>
        <a:cs typeface="Arial" charset="0"/>
      </a:defRPr>
    </a:lvl4pPr>
    <a:lvl5pPr marL="2174820" indent="-266693" algn="l" defTabSz="542912" rtl="0" fontAlgn="base">
      <a:spcBef>
        <a:spcPct val="0"/>
      </a:spcBef>
      <a:spcAft>
        <a:spcPct val="0"/>
      </a:spcAft>
      <a:defRPr sz="2100" kern="1200">
        <a:solidFill>
          <a:schemeClr val="tx1"/>
        </a:solidFill>
        <a:latin typeface="Arial" charset="0"/>
        <a:ea typeface="+mn-ea"/>
        <a:cs typeface="Arial" charset="0"/>
      </a:defRPr>
    </a:lvl5pPr>
    <a:lvl6pPr marL="2285943" algn="l" defTabSz="914377" rtl="0" eaLnBrk="1" latinLnBrk="0" hangingPunct="1">
      <a:defRPr sz="2100" kern="1200">
        <a:solidFill>
          <a:schemeClr val="tx1"/>
        </a:solidFill>
        <a:latin typeface="Arial" charset="0"/>
        <a:ea typeface="+mn-ea"/>
        <a:cs typeface="Arial" charset="0"/>
      </a:defRPr>
    </a:lvl6pPr>
    <a:lvl7pPr marL="2743131" algn="l" defTabSz="914377" rtl="0" eaLnBrk="1" latinLnBrk="0" hangingPunct="1">
      <a:defRPr sz="2100" kern="1200">
        <a:solidFill>
          <a:schemeClr val="tx1"/>
        </a:solidFill>
        <a:latin typeface="Arial" charset="0"/>
        <a:ea typeface="+mn-ea"/>
        <a:cs typeface="Arial" charset="0"/>
      </a:defRPr>
    </a:lvl7pPr>
    <a:lvl8pPr marL="3200320" algn="l" defTabSz="914377" rtl="0" eaLnBrk="1" latinLnBrk="0" hangingPunct="1">
      <a:defRPr sz="2100" kern="1200">
        <a:solidFill>
          <a:schemeClr val="tx1"/>
        </a:solidFill>
        <a:latin typeface="Arial" charset="0"/>
        <a:ea typeface="+mn-ea"/>
        <a:cs typeface="Arial" charset="0"/>
      </a:defRPr>
    </a:lvl8pPr>
    <a:lvl9pPr marL="3657509" algn="l" defTabSz="914377"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C4073"/>
    <a:srgbClr val="1A8ECE"/>
    <a:srgbClr val="0B5DAC"/>
    <a:srgbClr val="284557"/>
    <a:srgbClr val="000000"/>
    <a:srgbClr val="2C9ADB"/>
    <a:srgbClr val="113E82"/>
    <a:srgbClr val="AE8548"/>
    <a:srgbClr val="187CCE"/>
    <a:srgbClr val="56001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399" autoAdjust="0"/>
    <p:restoredTop sz="81976" autoAdjust="0"/>
  </p:normalViewPr>
  <p:slideViewPr>
    <p:cSldViewPr snapToGrid="0">
      <p:cViewPr>
        <p:scale>
          <a:sx n="100" d="100"/>
          <a:sy n="100" d="100"/>
        </p:scale>
        <p:origin x="684" y="840"/>
      </p:cViewPr>
      <p:guideLst>
        <p:guide orient="horz" pos="2161"/>
        <p:guide pos="3840"/>
      </p:guideLst>
    </p:cSldViewPr>
  </p:slideViewPr>
  <p:outlineViewPr>
    <p:cViewPr>
      <p:scale>
        <a:sx n="33" d="100"/>
        <a:sy n="33" d="100"/>
      </p:scale>
      <p:origin x="0" y="1536"/>
    </p:cViewPr>
  </p:outlineViewPr>
  <p:notesTextViewPr>
    <p:cViewPr>
      <p:scale>
        <a:sx n="1" d="1"/>
        <a:sy n="1" d="1"/>
      </p:scale>
      <p:origin x="0" y="0"/>
    </p:cViewPr>
  </p:notesTextViewPr>
  <p:sorterViewPr>
    <p:cViewPr>
      <p:scale>
        <a:sx n="66" d="100"/>
        <a:sy n="66" d="100"/>
      </p:scale>
      <p:origin x="0" y="363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21437"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521437" fontAlgn="auto">
              <a:spcBef>
                <a:spcPts val="0"/>
              </a:spcBef>
              <a:spcAft>
                <a:spcPts val="0"/>
              </a:spcAft>
              <a:defRPr sz="1200">
                <a:latin typeface="+mn-lt"/>
                <a:cs typeface="+mn-cs"/>
              </a:defRPr>
            </a:lvl1pPr>
          </a:lstStyle>
          <a:p>
            <a:pPr>
              <a:defRPr/>
            </a:pPr>
            <a:fld id="{B3EB0AD2-328E-4845-8FF7-E63864726B22}" type="datetime1">
              <a:rPr lang="en-IN"/>
              <a:pPr>
                <a:defRPr/>
              </a:pPr>
              <a:t>25-04-2019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521437" fontAlgn="auto">
              <a:spcBef>
                <a:spcPts val="0"/>
              </a:spcBef>
              <a:spcAft>
                <a:spcPts val="0"/>
              </a:spcAft>
              <a:defRPr sz="1200">
                <a:latin typeface="+mn-lt"/>
                <a:cs typeface="+mn-cs"/>
              </a:defRPr>
            </a:lvl1pPr>
          </a:lstStyle>
          <a:p>
            <a:pPr>
              <a:defRPr/>
            </a:pPr>
            <a:r>
              <a:rPr lang="en-US"/>
              <a:t>© 2015, Intellect Design Arena.</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521437" fontAlgn="auto">
              <a:spcBef>
                <a:spcPts val="0"/>
              </a:spcBef>
              <a:spcAft>
                <a:spcPts val="0"/>
              </a:spcAft>
              <a:defRPr sz="1200">
                <a:latin typeface="+mn-lt"/>
                <a:cs typeface="+mn-cs"/>
              </a:defRPr>
            </a:lvl1pPr>
          </a:lstStyle>
          <a:p>
            <a:pPr>
              <a:defRPr/>
            </a:pPr>
            <a:fld id="{3CD095D3-8C82-4CB5-9D1A-B89FA6A1A97A}" type="slidenum">
              <a:rPr lang="en-US"/>
              <a:pPr>
                <a:defRPr/>
              </a:pPr>
              <a:t>‹#›</a:t>
            </a:fld>
            <a:endParaRPr lang="en-US"/>
          </a:p>
        </p:txBody>
      </p:sp>
    </p:spTree>
    <p:extLst>
      <p:ext uri="{BB962C8B-B14F-4D97-AF65-F5344CB8AC3E}">
        <p14:creationId xmlns="" xmlns:p14="http://schemas.microsoft.com/office/powerpoint/2010/main" val="32723995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21437"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21437" fontAlgn="auto">
              <a:spcBef>
                <a:spcPts val="0"/>
              </a:spcBef>
              <a:spcAft>
                <a:spcPts val="0"/>
              </a:spcAft>
              <a:defRPr sz="1200">
                <a:latin typeface="+mn-lt"/>
                <a:cs typeface="+mn-cs"/>
              </a:defRPr>
            </a:lvl1pPr>
          </a:lstStyle>
          <a:p>
            <a:pPr>
              <a:defRPr/>
            </a:pPr>
            <a:fld id="{3F9703B7-3DCA-4724-9291-6A8C30830125}" type="datetime1">
              <a:rPr lang="en-IN"/>
              <a:pPr>
                <a:defRPr/>
              </a:pPr>
              <a:t>25-04-2019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21437" fontAlgn="auto">
              <a:spcBef>
                <a:spcPts val="0"/>
              </a:spcBef>
              <a:spcAft>
                <a:spcPts val="0"/>
              </a:spcAft>
              <a:defRPr sz="1200">
                <a:latin typeface="+mn-lt"/>
                <a:cs typeface="+mn-cs"/>
              </a:defRPr>
            </a:lvl1pPr>
          </a:lstStyle>
          <a:p>
            <a:pPr>
              <a:defRPr/>
            </a:pPr>
            <a:r>
              <a:rPr lang="en-US"/>
              <a:t>© 2015, Intellect Design Arena.</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21437" fontAlgn="auto">
              <a:spcBef>
                <a:spcPts val="0"/>
              </a:spcBef>
              <a:spcAft>
                <a:spcPts val="0"/>
              </a:spcAft>
              <a:defRPr sz="1200">
                <a:latin typeface="+mn-lt"/>
                <a:cs typeface="+mn-cs"/>
              </a:defRPr>
            </a:lvl1pPr>
          </a:lstStyle>
          <a:p>
            <a:pPr>
              <a:defRPr/>
            </a:pPr>
            <a:fld id="{51CE320D-1682-4610-ACCF-4030C395CB10}" type="slidenum">
              <a:rPr lang="en-US"/>
              <a:pPr>
                <a:defRPr/>
              </a:pPr>
              <a:t>‹#›</a:t>
            </a:fld>
            <a:endParaRPr lang="en-US"/>
          </a:p>
        </p:txBody>
      </p:sp>
    </p:spTree>
    <p:extLst>
      <p:ext uri="{BB962C8B-B14F-4D97-AF65-F5344CB8AC3E}">
        <p14:creationId xmlns="" xmlns:p14="http://schemas.microsoft.com/office/powerpoint/2010/main" val="131653085"/>
      </p:ext>
    </p:extLst>
  </p:cSld>
  <p:clrMap bg1="lt1" tx1="dk1" bg2="lt2" tx2="dk2" accent1="accent1" accent2="accent2" accent3="accent3" accent4="accent4" accent5="accent5" accent6="accent6" hlink="hlink" folHlink="folHlink"/>
  <p:hf hdr="0" dt="0"/>
  <p:notesStyle>
    <a:lvl1pPr algn="l" defTabSz="542912" rtl="0" eaLnBrk="0" fontAlgn="base" hangingPunct="0">
      <a:spcBef>
        <a:spcPct val="30000"/>
      </a:spcBef>
      <a:spcAft>
        <a:spcPct val="0"/>
      </a:spcAft>
      <a:defRPr sz="1500" kern="1200">
        <a:solidFill>
          <a:schemeClr val="tx1"/>
        </a:solidFill>
        <a:latin typeface="+mn-lt"/>
        <a:ea typeface="+mn-ea"/>
        <a:cs typeface="+mn-cs"/>
      </a:defRPr>
    </a:lvl1pPr>
    <a:lvl2pPr marL="542912" algn="l" defTabSz="542912" rtl="0" eaLnBrk="0" fontAlgn="base" hangingPunct="0">
      <a:spcBef>
        <a:spcPct val="30000"/>
      </a:spcBef>
      <a:spcAft>
        <a:spcPct val="0"/>
      </a:spcAft>
      <a:defRPr sz="1500" kern="1200">
        <a:solidFill>
          <a:schemeClr val="tx1"/>
        </a:solidFill>
        <a:latin typeface="+mn-lt"/>
        <a:ea typeface="+mn-ea"/>
        <a:cs typeface="+mn-cs"/>
      </a:defRPr>
    </a:lvl2pPr>
    <a:lvl3pPr marL="1085824" algn="l" defTabSz="542912" rtl="0" eaLnBrk="0" fontAlgn="base" hangingPunct="0">
      <a:spcBef>
        <a:spcPct val="30000"/>
      </a:spcBef>
      <a:spcAft>
        <a:spcPct val="0"/>
      </a:spcAft>
      <a:defRPr sz="1500" kern="1200">
        <a:solidFill>
          <a:schemeClr val="tx1"/>
        </a:solidFill>
        <a:latin typeface="+mn-lt"/>
        <a:ea typeface="+mn-ea"/>
        <a:cs typeface="+mn-cs"/>
      </a:defRPr>
    </a:lvl3pPr>
    <a:lvl4pPr marL="1631910" algn="l" defTabSz="542912" rtl="0" eaLnBrk="0" fontAlgn="base" hangingPunct="0">
      <a:spcBef>
        <a:spcPct val="30000"/>
      </a:spcBef>
      <a:spcAft>
        <a:spcPct val="0"/>
      </a:spcAft>
      <a:defRPr sz="1500" kern="1200">
        <a:solidFill>
          <a:schemeClr val="tx1"/>
        </a:solidFill>
        <a:latin typeface="+mn-lt"/>
        <a:ea typeface="+mn-ea"/>
        <a:cs typeface="+mn-cs"/>
      </a:defRPr>
    </a:lvl4pPr>
    <a:lvl5pPr marL="2174820" algn="l" defTabSz="542912" rtl="0" eaLnBrk="0" fontAlgn="base" hangingPunct="0">
      <a:spcBef>
        <a:spcPct val="30000"/>
      </a:spcBef>
      <a:spcAft>
        <a:spcPct val="0"/>
      </a:spcAft>
      <a:defRPr sz="1500" kern="1200">
        <a:solidFill>
          <a:schemeClr val="tx1"/>
        </a:solidFill>
        <a:latin typeface="+mn-lt"/>
        <a:ea typeface="+mn-ea"/>
        <a:cs typeface="+mn-cs"/>
      </a:defRPr>
    </a:lvl5pPr>
    <a:lvl6pPr marL="2721068" algn="l" defTabSz="544214" rtl="0" eaLnBrk="1" latinLnBrk="0" hangingPunct="1">
      <a:defRPr sz="1500" kern="1200">
        <a:solidFill>
          <a:schemeClr val="tx1"/>
        </a:solidFill>
        <a:latin typeface="+mn-lt"/>
        <a:ea typeface="+mn-ea"/>
        <a:cs typeface="+mn-cs"/>
      </a:defRPr>
    </a:lvl6pPr>
    <a:lvl7pPr marL="3265282" algn="l" defTabSz="544214" rtl="0" eaLnBrk="1" latinLnBrk="0" hangingPunct="1">
      <a:defRPr sz="1500" kern="1200">
        <a:solidFill>
          <a:schemeClr val="tx1"/>
        </a:solidFill>
        <a:latin typeface="+mn-lt"/>
        <a:ea typeface="+mn-ea"/>
        <a:cs typeface="+mn-cs"/>
      </a:defRPr>
    </a:lvl7pPr>
    <a:lvl8pPr marL="3809495" algn="l" defTabSz="544214" rtl="0" eaLnBrk="1" latinLnBrk="0" hangingPunct="1">
      <a:defRPr sz="1500" kern="1200">
        <a:solidFill>
          <a:schemeClr val="tx1"/>
        </a:solidFill>
        <a:latin typeface="+mn-lt"/>
        <a:ea typeface="+mn-ea"/>
        <a:cs typeface="+mn-cs"/>
      </a:defRPr>
    </a:lvl8pPr>
    <a:lvl9pPr marL="4353710" algn="l" defTabSz="54421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80202-0D30-0141-84A1-8CED3CE7C263}" type="slidenum">
              <a:rPr lang="en-US" smtClean="0"/>
              <a:pPr/>
              <a:t>2</a:t>
            </a:fld>
            <a:endParaRPr lang="en-US"/>
          </a:p>
        </p:txBody>
      </p:sp>
    </p:spTree>
    <p:extLst>
      <p:ext uri="{BB962C8B-B14F-4D97-AF65-F5344CB8AC3E}">
        <p14:creationId xmlns="" xmlns:p14="http://schemas.microsoft.com/office/powerpoint/2010/main" val="282106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6"/>
          <p:cNvSpPr>
            <a:spLocks noGrp="1" noChangeArrowheads="1"/>
          </p:cNvSpPr>
          <p:nvPr>
            <p:ph type="sldNum"/>
          </p:nvPr>
        </p:nvSpPr>
        <p:spPr>
          <a:ln/>
        </p:spPr>
        <p:txBody>
          <a:bodyPr/>
          <a:lstStyle/>
          <a:p>
            <a:fld id="{06ECF51C-1A8F-4251-A0CC-E398546CCB8E}" type="slidenum">
              <a:rPr lang="en-US"/>
              <a:pPr/>
              <a:t>8</a:t>
            </a:fld>
            <a:endParaRPr lang="en-US"/>
          </a:p>
        </p:txBody>
      </p:sp>
      <p:sp>
        <p:nvSpPr>
          <p:cNvPr id="1638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9pPr>
          </a:lstStyle>
          <a:p>
            <a:pPr algn="r">
              <a:lnSpc>
                <a:spcPct val="95000"/>
              </a:lnSpc>
              <a:buClrTx/>
              <a:buFontTx/>
              <a:buNone/>
            </a:pPr>
            <a:fld id="{B54A1C8E-C211-46BC-89DB-23BD6FD6929A}" type="slidenum">
              <a:rPr lang="en-US" sz="1300">
                <a:latin typeface="Times New Roman" pitchFamily="16" charset="0"/>
              </a:rPr>
              <a:pPr algn="r">
                <a:lnSpc>
                  <a:spcPct val="95000"/>
                </a:lnSpc>
                <a:buClrTx/>
                <a:buFontTx/>
                <a:buNone/>
              </a:pPr>
              <a:t>8</a:t>
            </a:fld>
            <a:endParaRPr lang="en-US" sz="1300">
              <a:latin typeface="Times New Roman" pitchFamily="16" charset="0"/>
            </a:endParaRPr>
          </a:p>
        </p:txBody>
      </p:sp>
      <p:sp>
        <p:nvSpPr>
          <p:cNvPr id="16386" name="Text Box 2"/>
          <p:cNvSpPr txBox="1">
            <a:spLocks noChangeArrowheads="1"/>
          </p:cNvSpPr>
          <p:nvPr/>
        </p:nvSpPr>
        <p:spPr bwMode="auto">
          <a:xfrm>
            <a:off x="0" y="0"/>
            <a:ext cx="1401" cy="1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0766" tIns="40383"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icrosoft YaHei" pitchFamily="1" charset="-122"/>
              </a:defRPr>
            </a:lvl9pPr>
          </a:lstStyle>
          <a:p>
            <a:pPr>
              <a:buClrTx/>
              <a:buFontTx/>
              <a:buNone/>
            </a:pPr>
            <a:fld id="{3C777BD8-3E92-42B3-B32B-38CD11C2A7CE}" type="slidenum">
              <a:rPr lang="en-US" sz="1300">
                <a:solidFill>
                  <a:srgbClr val="FFFFFF"/>
                </a:solidFill>
                <a:latin typeface="Times New Roman" pitchFamily="16" charset="0"/>
                <a:cs typeface="Arial Unicode MS" pitchFamily="1" charset="0"/>
              </a:rPr>
              <a:pPr>
                <a:buClrTx/>
                <a:buFontTx/>
                <a:buNone/>
              </a:pPr>
              <a:t>8</a:t>
            </a:fld>
            <a:endParaRPr lang="en-US" sz="1300">
              <a:solidFill>
                <a:srgbClr val="FFFFFF"/>
              </a:solidFill>
              <a:latin typeface="Times New Roman" pitchFamily="16" charset="0"/>
              <a:cs typeface="Arial Unicode MS" pitchFamily="1" charset="0"/>
            </a:endParaRPr>
          </a:p>
        </p:txBody>
      </p:sp>
      <p:sp>
        <p:nvSpPr>
          <p:cNvPr id="16387" name="Rectangle 3"/>
          <p:cNvSpPr>
            <a:spLocks noChangeArrowheads="1"/>
          </p:cNvSpPr>
          <p:nvPr/>
        </p:nvSpPr>
        <p:spPr bwMode="auto">
          <a:xfrm>
            <a:off x="3881438" y="8686512"/>
            <a:ext cx="2975162" cy="4560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b"/>
          <a:lstStyle/>
          <a:p>
            <a:pPr algn="r">
              <a:lnSpc>
                <a:spcPct val="95000"/>
              </a:lnSpc>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fld id="{00632B5C-C181-4B65-83DA-15F48C1D9A36}" type="slidenum">
              <a:rPr lang="en-US" sz="1300">
                <a:solidFill>
                  <a:srgbClr val="000000"/>
                </a:solidFill>
                <a:latin typeface="Times New Roman" pitchFamily="16" charset="0"/>
                <a:cs typeface="Arial Unicode MS" pitchFamily="1" charset="0"/>
              </a:rPr>
              <a:pPr algn="r">
                <a:lnSpc>
                  <a:spcPct val="95000"/>
                </a:lnSpc>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t>8</a:t>
            </a:fld>
            <a:endParaRPr lang="en-US" sz="1300">
              <a:solidFill>
                <a:srgbClr val="000000"/>
              </a:solidFill>
              <a:latin typeface="Times New Roman" pitchFamily="16" charset="0"/>
              <a:cs typeface="Arial Unicode MS" pitchFamily="1" charset="0"/>
            </a:endParaRPr>
          </a:p>
        </p:txBody>
      </p:sp>
      <p:sp>
        <p:nvSpPr>
          <p:cNvPr id="16388" name="Rectangle 4"/>
          <p:cNvSpPr txBox="1">
            <a:spLocks noGrp="1" noRot="1" noChangeAspect="1" noChangeArrowheads="1"/>
          </p:cNvSpPr>
          <p:nvPr>
            <p:ph type="sldImg"/>
          </p:nvPr>
        </p:nvSpPr>
        <p:spPr bwMode="auto">
          <a:xfrm>
            <a:off x="382588" y="693738"/>
            <a:ext cx="6092825"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6389" name="Rectangle 5"/>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2588" y="685800"/>
            <a:ext cx="6092825" cy="3429000"/>
          </a:xfrm>
        </p:spPr>
      </p:sp>
      <p:sp>
        <p:nvSpPr>
          <p:cNvPr id="3" name="Text Placeholder 2"/>
          <p:cNvSpPr>
            <a:spLocks noGrp="1"/>
          </p:cNvSpPr>
          <p:nvPr>
            <p:ph type="body" idx="3"/>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dirty="0"/>
              <a:t>© 2015, Intellect Design Arena.</a:t>
            </a:r>
          </a:p>
        </p:txBody>
      </p:sp>
      <p:sp>
        <p:nvSpPr>
          <p:cNvPr id="5" name="Slide Number Placeholder 4"/>
          <p:cNvSpPr>
            <a:spLocks noGrp="1"/>
          </p:cNvSpPr>
          <p:nvPr>
            <p:ph type="sldNum" sz="quarter" idx="5"/>
          </p:nvPr>
        </p:nvSpPr>
        <p:spPr/>
        <p:txBody>
          <a:bodyPr/>
          <a:lstStyle/>
          <a:p>
            <a:pPr>
              <a:defRPr/>
            </a:pPr>
            <a:fld id="{7074A5B6-C6F3-41E2-82C9-8276F5E3C6C8}" type="slidenum">
              <a:rPr lang="en-US"/>
              <a:pPr>
                <a:defRPr/>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US" smtClean="0"/>
              <a:t>© 2015, Intellect Design Arena.</a:t>
            </a:r>
            <a:endParaRPr lang="en-US"/>
          </a:p>
        </p:txBody>
      </p:sp>
      <p:sp>
        <p:nvSpPr>
          <p:cNvPr id="5" name="Slide Number Placeholder 4"/>
          <p:cNvSpPr>
            <a:spLocks noGrp="1"/>
          </p:cNvSpPr>
          <p:nvPr>
            <p:ph type="sldNum" sz="quarter" idx="11"/>
          </p:nvPr>
        </p:nvSpPr>
        <p:spPr/>
        <p:txBody>
          <a:bodyPr/>
          <a:lstStyle/>
          <a:p>
            <a:pPr>
              <a:defRPr/>
            </a:pPr>
            <a:fld id="{51CE320D-1682-4610-ACCF-4030C395CB10}" type="slidenum">
              <a:rPr lang="en-US" smtClean="0"/>
              <a:pPr>
                <a:defRPr/>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2.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3.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 xmlns:a16="http://schemas.microsoft.com/office/drawing/2014/main" id="{E4063FD7-75FB-D54A-B3F5-56307FE0DA54}"/>
              </a:ext>
            </a:extLst>
          </p:cNvPr>
          <p:cNvSpPr>
            <a:spLocks noGrp="1"/>
          </p:cNvSpPr>
          <p:nvPr>
            <p:ph type="ctrTitle" hasCustomPrompt="1"/>
          </p:nvPr>
        </p:nvSpPr>
        <p:spPr>
          <a:xfrm>
            <a:off x="6168508" y="4023885"/>
            <a:ext cx="5447109" cy="1461581"/>
          </a:xfrm>
        </p:spPr>
        <p:txBody>
          <a:bodyPr anchor="b">
            <a:noAutofit/>
          </a:bodyPr>
          <a:lstStyle>
            <a:lvl1pPr algn="r">
              <a:defRPr sz="4000" b="1">
                <a:solidFill>
                  <a:srgbClr val="004971"/>
                </a:solidFill>
                <a:effectLst/>
                <a:latin typeface="+mn-lt"/>
              </a:defRPr>
            </a:lvl1pPr>
          </a:lstStyle>
          <a:p>
            <a:r>
              <a:rPr lang="en-US" dirty="0"/>
              <a:t>Standard cover page – insert title</a:t>
            </a:r>
          </a:p>
        </p:txBody>
      </p:sp>
      <p:sp>
        <p:nvSpPr>
          <p:cNvPr id="3" name="Subtitle 2">
            <a:extLst>
              <a:ext uri="{FF2B5EF4-FFF2-40B4-BE49-F238E27FC236}">
                <a16:creationId xmlns="" xmlns:a16="http://schemas.microsoft.com/office/drawing/2014/main" id="{C385DEC2-5161-9F4D-8A89-D30349D9FCBD}"/>
              </a:ext>
            </a:extLst>
          </p:cNvPr>
          <p:cNvSpPr>
            <a:spLocks noGrp="1"/>
          </p:cNvSpPr>
          <p:nvPr>
            <p:ph type="subTitle" idx="1" hasCustomPrompt="1"/>
          </p:nvPr>
        </p:nvSpPr>
        <p:spPr>
          <a:xfrm>
            <a:off x="6168508" y="5584567"/>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sp>
        <p:nvSpPr>
          <p:cNvPr id="8" name="Rectangle 7">
            <a:extLst>
              <a:ext uri="{FF2B5EF4-FFF2-40B4-BE49-F238E27FC236}">
                <a16:creationId xmlns="" xmlns:a16="http://schemas.microsoft.com/office/drawing/2014/main" id="{92F8D480-D905-EC4A-B25B-EA5E29A477FF}"/>
              </a:ext>
            </a:extLst>
          </p:cNvPr>
          <p:cNvSpPr/>
          <p:nvPr userDrawn="1"/>
        </p:nvSpPr>
        <p:spPr>
          <a:xfrm>
            <a:off x="16648580" y="5879787"/>
            <a:ext cx="842797" cy="843102"/>
          </a:xfrm>
          <a:prstGeom prst="rect">
            <a:avLst/>
          </a:prstGeom>
          <a:solidFill>
            <a:srgbClr val="004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9" name="Rectangle 8">
            <a:extLst>
              <a:ext uri="{FF2B5EF4-FFF2-40B4-BE49-F238E27FC236}">
                <a16:creationId xmlns="" xmlns:a16="http://schemas.microsoft.com/office/drawing/2014/main" id="{D434BCB9-976C-1B43-BA2B-B6E90CED4E93}"/>
              </a:ext>
            </a:extLst>
          </p:cNvPr>
          <p:cNvSpPr/>
          <p:nvPr userDrawn="1"/>
        </p:nvSpPr>
        <p:spPr>
          <a:xfrm>
            <a:off x="15681297" y="5916471"/>
            <a:ext cx="842797" cy="843102"/>
          </a:xfrm>
          <a:prstGeom prst="rect">
            <a:avLst/>
          </a:prstGeom>
          <a:solidFill>
            <a:srgbClr val="0056AC">
              <a:alpha val="88627"/>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 xmlns:a16="http://schemas.microsoft.com/office/drawing/2014/main" id="{79EE7F2A-951C-564F-AC31-CB60A3A5EA5D}"/>
              </a:ext>
            </a:extLst>
          </p:cNvPr>
          <p:cNvSpPr/>
          <p:nvPr userDrawn="1"/>
        </p:nvSpPr>
        <p:spPr>
          <a:xfrm>
            <a:off x="14759629" y="5928722"/>
            <a:ext cx="842797" cy="843102"/>
          </a:xfrm>
          <a:prstGeom prst="rect">
            <a:avLst/>
          </a:prstGeom>
          <a:solidFill>
            <a:srgbClr val="006EA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1" name="Rectangle 10">
            <a:extLst>
              <a:ext uri="{FF2B5EF4-FFF2-40B4-BE49-F238E27FC236}">
                <a16:creationId xmlns="" xmlns:a16="http://schemas.microsoft.com/office/drawing/2014/main" id="{BC0AEC1A-1D44-0348-A0BC-ABC6A1633595}"/>
              </a:ext>
            </a:extLst>
          </p:cNvPr>
          <p:cNvSpPr/>
          <p:nvPr userDrawn="1"/>
        </p:nvSpPr>
        <p:spPr>
          <a:xfrm>
            <a:off x="17615862" y="5890535"/>
            <a:ext cx="842797" cy="843102"/>
          </a:xfrm>
          <a:prstGeom prst="rect">
            <a:avLst/>
          </a:prstGeom>
          <a:solidFill>
            <a:srgbClr val="2A72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2" name="Rectangle 11">
            <a:extLst>
              <a:ext uri="{FF2B5EF4-FFF2-40B4-BE49-F238E27FC236}">
                <a16:creationId xmlns="" xmlns:a16="http://schemas.microsoft.com/office/drawing/2014/main" id="{9BD3397B-5A1C-E84F-BC96-74A1DC308B9F}"/>
              </a:ext>
            </a:extLst>
          </p:cNvPr>
          <p:cNvSpPr/>
          <p:nvPr userDrawn="1"/>
        </p:nvSpPr>
        <p:spPr>
          <a:xfrm>
            <a:off x="13792347" y="5928723"/>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3" name="TextBox 12">
            <a:extLst>
              <a:ext uri="{FF2B5EF4-FFF2-40B4-BE49-F238E27FC236}">
                <a16:creationId xmlns="" xmlns:a16="http://schemas.microsoft.com/office/drawing/2014/main" id="{AC9F4C3A-8C37-9548-BF83-85C0D0A40560}"/>
              </a:ext>
            </a:extLst>
          </p:cNvPr>
          <p:cNvSpPr txBox="1"/>
          <p:nvPr userDrawn="1"/>
        </p:nvSpPr>
        <p:spPr>
          <a:xfrm>
            <a:off x="14590359" y="41937"/>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Titles: </a:t>
            </a:r>
            <a:r>
              <a:rPr lang="en-IN" sz="1100" dirty="0">
                <a:solidFill>
                  <a:srgbClr val="676767"/>
                </a:solidFill>
                <a:latin typeface="Calibri"/>
                <a:cs typeface="+mn-cs"/>
              </a:rPr>
              <a:t>Make your titles headlines that tell the story, not just descriptions</a:t>
            </a:r>
          </a:p>
          <a:p>
            <a:pPr defTabSz="914400" fontAlgn="auto">
              <a:spcBef>
                <a:spcPts val="0"/>
              </a:spcBef>
              <a:spcAft>
                <a:spcPts val="0"/>
              </a:spcAft>
            </a:pPr>
            <a:r>
              <a:rPr lang="en-IN" sz="1100" dirty="0">
                <a:solidFill>
                  <a:srgbClr val="676767"/>
                </a:solidFill>
                <a:latin typeface="Calibri"/>
                <a:cs typeface="+mn-cs"/>
              </a:rPr>
              <a:t>Use only bold black with  iGTB blue colour to emphasize important keywords.</a:t>
            </a:r>
            <a:endParaRPr lang="en-US" sz="1100" dirty="0">
              <a:solidFill>
                <a:srgbClr val="676767"/>
              </a:solidFill>
              <a:latin typeface="Calibri"/>
              <a:cs typeface="+mn-cs"/>
            </a:endParaRPr>
          </a:p>
        </p:txBody>
      </p:sp>
      <p:sp>
        <p:nvSpPr>
          <p:cNvPr id="15" name="TextBox 14">
            <a:extLst>
              <a:ext uri="{FF2B5EF4-FFF2-40B4-BE49-F238E27FC236}">
                <a16:creationId xmlns="" xmlns:a16="http://schemas.microsoft.com/office/drawing/2014/main" id="{2F749D0A-3FC0-0C41-9912-5C58560FBD4F}"/>
              </a:ext>
            </a:extLst>
          </p:cNvPr>
          <p:cNvSpPr txBox="1"/>
          <p:nvPr userDrawn="1"/>
        </p:nvSpPr>
        <p:spPr>
          <a:xfrm>
            <a:off x="12760834" y="5065075"/>
            <a:ext cx="2946399"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Strongly use the blue family colour palette. Semi Transparent allowed upto 20%   </a:t>
            </a:r>
          </a:p>
        </p:txBody>
      </p:sp>
      <p:sp>
        <p:nvSpPr>
          <p:cNvPr id="17" name="TextBox 16">
            <a:extLst>
              <a:ext uri="{FF2B5EF4-FFF2-40B4-BE49-F238E27FC236}">
                <a16:creationId xmlns="" xmlns:a16="http://schemas.microsoft.com/office/drawing/2014/main" id="{38ABB293-66CF-F54B-90CA-C373D43850FA}"/>
              </a:ext>
            </a:extLst>
          </p:cNvPr>
          <p:cNvSpPr txBox="1"/>
          <p:nvPr userDrawn="1"/>
        </p:nvSpPr>
        <p:spPr>
          <a:xfrm>
            <a:off x="14645248" y="1295510"/>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Subtitles: </a:t>
            </a:r>
            <a:r>
              <a:rPr lang="en-IN" sz="1100" dirty="0">
                <a:solidFill>
                  <a:srgbClr val="676767"/>
                </a:solidFill>
                <a:latin typeface="Calibri"/>
                <a:cs typeface="+mn-cs"/>
              </a:rPr>
              <a:t>Grey Colour to be used only for Subtitle in italic style and body text.  Do not use grey for large areas as it is a dull colour: better a light blue</a:t>
            </a:r>
            <a:endParaRPr lang="en-US" sz="1100" dirty="0">
              <a:solidFill>
                <a:srgbClr val="676767"/>
              </a:solidFill>
              <a:latin typeface="Calibri"/>
              <a:cs typeface="+mn-cs"/>
            </a:endParaRPr>
          </a:p>
        </p:txBody>
      </p:sp>
      <p:sp>
        <p:nvSpPr>
          <p:cNvPr id="18" name="Rectangle 17">
            <a:extLst>
              <a:ext uri="{FF2B5EF4-FFF2-40B4-BE49-F238E27FC236}">
                <a16:creationId xmlns="" xmlns:a16="http://schemas.microsoft.com/office/drawing/2014/main" id="{64AE5C28-9610-E14F-8B52-E23B09A3CE74}"/>
              </a:ext>
            </a:extLst>
          </p:cNvPr>
          <p:cNvSpPr/>
          <p:nvPr userDrawn="1"/>
        </p:nvSpPr>
        <p:spPr>
          <a:xfrm>
            <a:off x="13731625" y="2530797"/>
            <a:ext cx="842797" cy="843102"/>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E7E6E6">
                  <a:lumMod val="10000"/>
                </a:srgbClr>
              </a:solidFill>
            </a:endParaRPr>
          </a:p>
        </p:txBody>
      </p:sp>
      <p:sp>
        <p:nvSpPr>
          <p:cNvPr id="19" name="TextBox 18">
            <a:extLst>
              <a:ext uri="{FF2B5EF4-FFF2-40B4-BE49-F238E27FC236}">
                <a16:creationId xmlns="" xmlns:a16="http://schemas.microsoft.com/office/drawing/2014/main" id="{80EA0B0F-03BA-B747-AC2E-D42ED5C9475D}"/>
              </a:ext>
            </a:extLst>
          </p:cNvPr>
          <p:cNvSpPr txBox="1"/>
          <p:nvPr userDrawn="1"/>
        </p:nvSpPr>
        <p:spPr>
          <a:xfrm>
            <a:off x="14605743" y="2690681"/>
            <a:ext cx="2846129" cy="523341"/>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Black to be used to</a:t>
            </a:r>
          </a:p>
          <a:p>
            <a:pPr defTabSz="914400" fontAlgn="auto">
              <a:spcBef>
                <a:spcPts val="0"/>
              </a:spcBef>
              <a:spcAft>
                <a:spcPts val="0"/>
              </a:spcAft>
            </a:pPr>
            <a:r>
              <a:rPr lang="en-IN" sz="1400" b="1" dirty="0">
                <a:solidFill>
                  <a:srgbClr val="676767"/>
                </a:solidFill>
                <a:latin typeface="Calibri"/>
                <a:cs typeface="+mn-cs"/>
              </a:rPr>
              <a:t>Emphasize keywords</a:t>
            </a:r>
            <a:endParaRPr lang="en-US" sz="1400" dirty="0">
              <a:solidFill>
                <a:srgbClr val="676767"/>
              </a:solidFill>
              <a:latin typeface="Calibri"/>
              <a:cs typeface="+mn-cs"/>
            </a:endParaRPr>
          </a:p>
        </p:txBody>
      </p:sp>
      <p:pic>
        <p:nvPicPr>
          <p:cNvPr id="20" name="Picture 3">
            <a:extLst>
              <a:ext uri="{FF2B5EF4-FFF2-40B4-BE49-F238E27FC236}">
                <a16:creationId xmlns="" xmlns:a16="http://schemas.microsoft.com/office/drawing/2014/main" id="{725E1F3C-EB66-0841-B2FB-2A5B6FA8B7A0}"/>
              </a:ext>
            </a:extLst>
          </p:cNvPr>
          <p:cNvPicPr>
            <a:picLocks noChangeAspect="1" noChangeArrowheads="1"/>
          </p:cNvPicPr>
          <p:nvPr userDrawn="1"/>
        </p:nvPicPr>
        <p:blipFill>
          <a:blip r:embed="rId3">
            <a:extLst>
              <a:ext uri="{28A0092B-C50C-407E-A947-70E740481C1C}">
                <a14:useLocalDpi xmlns="" xmlns:a14="http://schemas.microsoft.com/office/drawing/2010/main"/>
              </a:ext>
            </a:extLst>
          </a:blip>
          <a:srcRect/>
          <a:stretch>
            <a:fillRect/>
          </a:stretch>
        </p:blipFill>
        <p:spPr bwMode="auto">
          <a:xfrm>
            <a:off x="11460425" y="261015"/>
            <a:ext cx="478182" cy="13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 xmlns:a16="http://schemas.microsoft.com/office/drawing/2014/main" id="{F3C8EA3D-6376-2A40-B438-891236064BC5}"/>
              </a:ext>
            </a:extLst>
          </p:cNvPr>
          <p:cNvSpPr/>
          <p:nvPr userDrawn="1"/>
        </p:nvSpPr>
        <p:spPr>
          <a:xfrm>
            <a:off x="13731625" y="45364"/>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22" name="Rectangle 21">
            <a:extLst>
              <a:ext uri="{FF2B5EF4-FFF2-40B4-BE49-F238E27FC236}">
                <a16:creationId xmlns="" xmlns:a16="http://schemas.microsoft.com/office/drawing/2014/main" id="{B95FC1A5-C132-EB4B-B835-B276BB2FFEFE}"/>
              </a:ext>
            </a:extLst>
          </p:cNvPr>
          <p:cNvSpPr/>
          <p:nvPr userDrawn="1"/>
        </p:nvSpPr>
        <p:spPr>
          <a:xfrm>
            <a:off x="13731625" y="1296231"/>
            <a:ext cx="842797" cy="843102"/>
          </a:xfrm>
          <a:prstGeom prst="rect">
            <a:avLst/>
          </a:prstGeom>
          <a:solidFill>
            <a:srgbClr val="7878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600" b="1" dirty="0">
              <a:solidFill>
                <a:srgbClr val="FFFFFF"/>
              </a:solidFill>
            </a:endParaRPr>
          </a:p>
        </p:txBody>
      </p:sp>
      <p:sp>
        <p:nvSpPr>
          <p:cNvPr id="24" name="object 10">
            <a:extLst>
              <a:ext uri="{FF2B5EF4-FFF2-40B4-BE49-F238E27FC236}">
                <a16:creationId xmlns="" xmlns:a16="http://schemas.microsoft.com/office/drawing/2014/main" id="{D934B6E1-47D4-DB4D-AE26-4E63BB5C2100}"/>
              </a:ext>
            </a:extLst>
          </p:cNvPr>
          <p:cNvSpPr txBox="1"/>
          <p:nvPr userDrawn="1"/>
        </p:nvSpPr>
        <p:spPr>
          <a:xfrm>
            <a:off x="12576031" y="144404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- 110</a:t>
            </a:r>
            <a:endParaRPr sz="1400" dirty="0">
              <a:solidFill>
                <a:srgbClr val="6D6E70"/>
              </a:solidFill>
              <a:latin typeface="Calibri"/>
              <a:cs typeface="Arial"/>
            </a:endParaRPr>
          </a:p>
        </p:txBody>
      </p:sp>
      <p:sp>
        <p:nvSpPr>
          <p:cNvPr id="25" name="object 10">
            <a:extLst>
              <a:ext uri="{FF2B5EF4-FFF2-40B4-BE49-F238E27FC236}">
                <a16:creationId xmlns="" xmlns:a16="http://schemas.microsoft.com/office/drawing/2014/main" id="{B9B394E5-8ADF-C84C-92BA-B276A8714516}"/>
              </a:ext>
            </a:extLst>
          </p:cNvPr>
          <p:cNvSpPr txBox="1"/>
          <p:nvPr userDrawn="1"/>
        </p:nvSpPr>
        <p:spPr>
          <a:xfrm>
            <a:off x="12576031" y="260986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- 0</a:t>
            </a:r>
            <a:endParaRPr sz="1400" dirty="0">
              <a:solidFill>
                <a:srgbClr val="6D6E70"/>
              </a:solidFill>
              <a:latin typeface="Calibri"/>
              <a:cs typeface="Arial"/>
            </a:endParaRPr>
          </a:p>
        </p:txBody>
      </p:sp>
      <p:sp>
        <p:nvSpPr>
          <p:cNvPr id="26" name="object 10">
            <a:extLst>
              <a:ext uri="{FF2B5EF4-FFF2-40B4-BE49-F238E27FC236}">
                <a16:creationId xmlns="" xmlns:a16="http://schemas.microsoft.com/office/drawing/2014/main" id="{D32F30B3-2584-4A4F-9DA8-4C6B6811483F}"/>
              </a:ext>
            </a:extLst>
          </p:cNvPr>
          <p:cNvSpPr txBox="1"/>
          <p:nvPr userDrawn="1"/>
        </p:nvSpPr>
        <p:spPr>
          <a:xfrm>
            <a:off x="12576031" y="179048"/>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143</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- 213</a:t>
            </a:r>
            <a:endParaRPr sz="1400" dirty="0">
              <a:solidFill>
                <a:srgbClr val="6D6E70"/>
              </a:solidFill>
              <a:latin typeface="Calibri"/>
              <a:cs typeface="Arial"/>
            </a:endParaRPr>
          </a:p>
        </p:txBody>
      </p:sp>
      <p:sp>
        <p:nvSpPr>
          <p:cNvPr id="5" name="TextBox 4">
            <a:extLst>
              <a:ext uri="{FF2B5EF4-FFF2-40B4-BE49-F238E27FC236}">
                <a16:creationId xmlns="" xmlns:a16="http://schemas.microsoft.com/office/drawing/2014/main" id="{A3B16413-8AE9-2147-A002-F635DEFB6D1A}"/>
              </a:ext>
            </a:extLst>
          </p:cNvPr>
          <p:cNvSpPr txBox="1"/>
          <p:nvPr userDrawn="1"/>
        </p:nvSpPr>
        <p:spPr>
          <a:xfrm>
            <a:off x="13863052" y="-562756"/>
            <a:ext cx="1873026" cy="369418"/>
          </a:xfrm>
          <a:prstGeom prst="rect">
            <a:avLst/>
          </a:prstGeom>
          <a:noFill/>
        </p:spPr>
        <p:txBody>
          <a:bodyPr wrap="none" rtlCol="0">
            <a:spAutoFit/>
          </a:bodyPr>
          <a:lstStyle/>
          <a:p>
            <a:pPr defTabSz="914400" fontAlgn="auto">
              <a:spcBef>
                <a:spcPts val="0"/>
              </a:spcBef>
              <a:spcAft>
                <a:spcPts val="0"/>
              </a:spcAft>
            </a:pPr>
            <a:r>
              <a:rPr lang="en-US" sz="1800" b="1" dirty="0">
                <a:solidFill>
                  <a:srgbClr val="676767"/>
                </a:solidFill>
                <a:latin typeface="Calibri"/>
                <a:cs typeface="+mn-cs"/>
              </a:rPr>
              <a:t>Color Instructions</a:t>
            </a:r>
          </a:p>
        </p:txBody>
      </p:sp>
      <p:sp>
        <p:nvSpPr>
          <p:cNvPr id="29" name="TextBox 28">
            <a:extLst>
              <a:ext uri="{FF2B5EF4-FFF2-40B4-BE49-F238E27FC236}">
                <a16:creationId xmlns="" xmlns:a16="http://schemas.microsoft.com/office/drawing/2014/main" id="{CE7A5C1A-E080-C14E-9603-303206CDDD1E}"/>
              </a:ext>
            </a:extLst>
          </p:cNvPr>
          <p:cNvSpPr txBox="1"/>
          <p:nvPr userDrawn="1"/>
        </p:nvSpPr>
        <p:spPr>
          <a:xfrm>
            <a:off x="-2557396" y="1989349"/>
            <a:ext cx="2301403" cy="1169822"/>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COVER SLIDE</a:t>
            </a:r>
          </a:p>
          <a:p>
            <a:pPr defTabSz="914400" fontAlgn="auto">
              <a:spcBef>
                <a:spcPts val="0"/>
              </a:spcBef>
              <a:spcAft>
                <a:spcPts val="0"/>
              </a:spcAft>
            </a:pPr>
            <a:r>
              <a:rPr lang="en-IN" sz="1400" b="1" dirty="0">
                <a:solidFill>
                  <a:srgbClr val="676767"/>
                </a:solidFill>
                <a:latin typeface="Calibri"/>
                <a:cs typeface="+mn-cs"/>
              </a:rPr>
              <a:t>Titles: 40</a:t>
            </a:r>
          </a:p>
          <a:p>
            <a:pPr defTabSz="914400" fontAlgn="auto">
              <a:spcBef>
                <a:spcPts val="0"/>
              </a:spcBef>
              <a:spcAft>
                <a:spcPts val="0"/>
              </a:spcAft>
            </a:pPr>
            <a:r>
              <a:rPr lang="en-IN" sz="1400" b="1" dirty="0">
                <a:solidFill>
                  <a:srgbClr val="676767"/>
                </a:solidFill>
                <a:latin typeface="Calibri"/>
                <a:cs typeface="+mn-cs"/>
              </a:rPr>
              <a:t>Subtitle: 24</a:t>
            </a:r>
          </a:p>
          <a:p>
            <a:pPr defTabSz="914400" fontAlgn="auto">
              <a:spcBef>
                <a:spcPts val="0"/>
              </a:spcBef>
              <a:spcAft>
                <a:spcPts val="0"/>
              </a:spcAft>
              <a:defRPr/>
            </a:pPr>
            <a:r>
              <a:rPr lang="en-IN" sz="1400" b="1" dirty="0">
                <a:solidFill>
                  <a:srgbClr val="676767"/>
                </a:solidFill>
                <a:latin typeface="Calibri"/>
                <a:cs typeface="+mn-cs"/>
              </a:rPr>
              <a:t>Font: Calibri</a:t>
            </a:r>
            <a:endParaRPr lang="en-US" sz="1100" dirty="0">
              <a:solidFill>
                <a:srgbClr val="676767"/>
              </a:solidFill>
              <a:latin typeface="Calibri"/>
              <a:cs typeface="+mn-cs"/>
            </a:endParaRPr>
          </a:p>
          <a:p>
            <a:pPr defTabSz="914400" fontAlgn="auto">
              <a:spcBef>
                <a:spcPts val="0"/>
              </a:spcBef>
              <a:spcAft>
                <a:spcPts val="0"/>
              </a:spcAft>
            </a:pPr>
            <a:endParaRPr lang="en-IN" sz="1400" b="1" dirty="0">
              <a:solidFill>
                <a:srgbClr val="676767"/>
              </a:solidFill>
              <a:latin typeface="Calibri"/>
              <a:cs typeface="+mn-cs"/>
            </a:endParaRPr>
          </a:p>
        </p:txBody>
      </p:sp>
      <p:sp>
        <p:nvSpPr>
          <p:cNvPr id="30" name="TextBox 29">
            <a:extLst>
              <a:ext uri="{FF2B5EF4-FFF2-40B4-BE49-F238E27FC236}">
                <a16:creationId xmlns="" xmlns:a16="http://schemas.microsoft.com/office/drawing/2014/main" id="{84FE22E9-373C-5B4D-B3AF-46C0B697C99C}"/>
              </a:ext>
            </a:extLst>
          </p:cNvPr>
          <p:cNvSpPr txBox="1"/>
          <p:nvPr userDrawn="1"/>
        </p:nvSpPr>
        <p:spPr>
          <a:xfrm>
            <a:off x="-2544424" y="1522827"/>
            <a:ext cx="2359256" cy="369418"/>
          </a:xfrm>
          <a:prstGeom prst="rect">
            <a:avLst/>
          </a:prstGeom>
          <a:noFill/>
        </p:spPr>
        <p:txBody>
          <a:bodyPr wrap="square" rtlCol="0">
            <a:spAutoFit/>
          </a:bodyPr>
          <a:lstStyle/>
          <a:p>
            <a:pPr defTabSz="914400" fontAlgn="auto">
              <a:spcBef>
                <a:spcPts val="0"/>
              </a:spcBef>
              <a:spcAft>
                <a:spcPts val="0"/>
              </a:spcAft>
            </a:pPr>
            <a:r>
              <a:rPr lang="en-US" sz="1800" b="1" dirty="0">
                <a:solidFill>
                  <a:srgbClr val="676767"/>
                </a:solidFill>
                <a:latin typeface="Calibri"/>
                <a:cs typeface="+mn-cs"/>
              </a:rPr>
              <a:t>Fonts Size Instructions</a:t>
            </a:r>
          </a:p>
        </p:txBody>
      </p:sp>
      <p:sp>
        <p:nvSpPr>
          <p:cNvPr id="31" name="TextBox 30">
            <a:extLst>
              <a:ext uri="{FF2B5EF4-FFF2-40B4-BE49-F238E27FC236}">
                <a16:creationId xmlns="" xmlns:a16="http://schemas.microsoft.com/office/drawing/2014/main" id="{C1DE9256-B88E-3544-8763-1F65EC290ED2}"/>
              </a:ext>
            </a:extLst>
          </p:cNvPr>
          <p:cNvSpPr txBox="1"/>
          <p:nvPr userDrawn="1"/>
        </p:nvSpPr>
        <p:spPr>
          <a:xfrm>
            <a:off x="-2557396" y="3156413"/>
            <a:ext cx="2301403" cy="954328"/>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TEXT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Body Text: 24</a:t>
            </a:r>
          </a:p>
          <a:p>
            <a:pPr defTabSz="914400" fontAlgn="auto">
              <a:spcBef>
                <a:spcPts val="0"/>
              </a:spcBef>
              <a:spcAft>
                <a:spcPts val="0"/>
              </a:spcAft>
            </a:pPr>
            <a:r>
              <a:rPr lang="en-IN" sz="1400" b="1" dirty="0">
                <a:solidFill>
                  <a:srgbClr val="676767"/>
                </a:solidFill>
                <a:latin typeface="Calibri"/>
                <a:cs typeface="+mn-cs"/>
              </a:rPr>
              <a:t>Font: Calibri</a:t>
            </a:r>
            <a:endParaRPr lang="en-US" sz="1100" dirty="0">
              <a:solidFill>
                <a:srgbClr val="676767"/>
              </a:solidFill>
              <a:latin typeface="Calibri"/>
              <a:cs typeface="+mn-cs"/>
            </a:endParaRPr>
          </a:p>
        </p:txBody>
      </p:sp>
      <p:sp>
        <p:nvSpPr>
          <p:cNvPr id="32" name="TextBox 31">
            <a:extLst>
              <a:ext uri="{FF2B5EF4-FFF2-40B4-BE49-F238E27FC236}">
                <a16:creationId xmlns="" xmlns:a16="http://schemas.microsoft.com/office/drawing/2014/main" id="{79B6CEB3-6A92-3C45-934D-DF74D310969B}"/>
              </a:ext>
            </a:extLst>
          </p:cNvPr>
          <p:cNvSpPr txBox="1"/>
          <p:nvPr userDrawn="1"/>
        </p:nvSpPr>
        <p:spPr>
          <a:xfrm>
            <a:off x="-2557396" y="4326240"/>
            <a:ext cx="2301403"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SEPARATOR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Font: Georgia</a:t>
            </a:r>
          </a:p>
        </p:txBody>
      </p:sp>
      <p:sp>
        <p:nvSpPr>
          <p:cNvPr id="33" name="Rectangle 32">
            <a:extLst>
              <a:ext uri="{FF2B5EF4-FFF2-40B4-BE49-F238E27FC236}">
                <a16:creationId xmlns="" xmlns:a16="http://schemas.microsoft.com/office/drawing/2014/main" id="{A3E3A8FB-6D98-2B4B-818E-78CE83BE4FFD}"/>
              </a:ext>
            </a:extLst>
          </p:cNvPr>
          <p:cNvSpPr/>
          <p:nvPr userDrawn="1"/>
        </p:nvSpPr>
        <p:spPr>
          <a:xfrm>
            <a:off x="12815722" y="5928723"/>
            <a:ext cx="842797" cy="843102"/>
          </a:xfrm>
          <a:prstGeom prst="rect">
            <a:avLst/>
          </a:prstGeom>
          <a:solidFill>
            <a:srgbClr val="1DA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4" name="TextBox 33">
            <a:extLst>
              <a:ext uri="{FF2B5EF4-FFF2-40B4-BE49-F238E27FC236}">
                <a16:creationId xmlns="" xmlns:a16="http://schemas.microsoft.com/office/drawing/2014/main" id="{851D13AE-08CB-6F44-AE9C-AB3E37A551E1}"/>
              </a:ext>
            </a:extLst>
          </p:cNvPr>
          <p:cNvSpPr txBox="1"/>
          <p:nvPr userDrawn="1"/>
        </p:nvSpPr>
        <p:spPr>
          <a:xfrm>
            <a:off x="14635144" y="3835187"/>
            <a:ext cx="1748387"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Gold can be used sparingly for emphasis or contrast</a:t>
            </a:r>
            <a:endParaRPr lang="en-US" sz="1400" dirty="0">
              <a:solidFill>
                <a:srgbClr val="676767"/>
              </a:solidFill>
              <a:latin typeface="Calibri"/>
              <a:cs typeface="+mn-cs"/>
            </a:endParaRPr>
          </a:p>
        </p:txBody>
      </p:sp>
      <p:sp>
        <p:nvSpPr>
          <p:cNvPr id="35" name="Rectangle 34">
            <a:extLst>
              <a:ext uri="{FF2B5EF4-FFF2-40B4-BE49-F238E27FC236}">
                <a16:creationId xmlns="" xmlns:a16="http://schemas.microsoft.com/office/drawing/2014/main" id="{13C99A23-1B3B-D947-90F9-527E4036396A}"/>
              </a:ext>
            </a:extLst>
          </p:cNvPr>
          <p:cNvSpPr/>
          <p:nvPr userDrawn="1"/>
        </p:nvSpPr>
        <p:spPr>
          <a:xfrm>
            <a:off x="13731625" y="3753460"/>
            <a:ext cx="842797" cy="843102"/>
          </a:xfrm>
          <a:prstGeom prst="rect">
            <a:avLst/>
          </a:prstGeom>
          <a:solidFill>
            <a:srgbClr val="BB94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6" name="object 10">
            <a:extLst>
              <a:ext uri="{FF2B5EF4-FFF2-40B4-BE49-F238E27FC236}">
                <a16:creationId xmlns="" xmlns:a16="http://schemas.microsoft.com/office/drawing/2014/main" id="{C9E8795B-A872-714E-8795-7B9ECD343BD4}"/>
              </a:ext>
            </a:extLst>
          </p:cNvPr>
          <p:cNvSpPr txBox="1"/>
          <p:nvPr userDrawn="1"/>
        </p:nvSpPr>
        <p:spPr>
          <a:xfrm>
            <a:off x="12576031" y="383910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187</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148</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- 93</a:t>
            </a:r>
            <a:endParaRPr sz="1400" dirty="0">
              <a:solidFill>
                <a:srgbClr val="6D6E70"/>
              </a:solidFill>
              <a:latin typeface="Calibri"/>
              <a:cs typeface="Arial"/>
            </a:endParaRPr>
          </a:p>
        </p:txBody>
      </p:sp>
    </p:spTree>
    <p:extLst>
      <p:ext uri="{BB962C8B-B14F-4D97-AF65-F5344CB8AC3E}">
        <p14:creationId xmlns="" xmlns:p14="http://schemas.microsoft.com/office/powerpoint/2010/main" val="814857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ngle 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631543" y="599845"/>
            <a:ext cx="10954581" cy="482251"/>
          </a:xfrm>
        </p:spPr>
        <p:txBody>
          <a:bodyPr/>
          <a:lstStyle>
            <a:lvl1pPr>
              <a:defRPr baseline="0"/>
            </a:lvl1pPr>
          </a:lstStyle>
          <a:p>
            <a:r>
              <a:rPr lang="en-US"/>
              <a:t>Click to edit Master title style</a:t>
            </a:r>
            <a:endParaRPr lang="en-US" dirty="0"/>
          </a:p>
        </p:txBody>
      </p:sp>
      <p:sp>
        <p:nvSpPr>
          <p:cNvPr id="10" name="Content Placeholder 8"/>
          <p:cNvSpPr>
            <a:spLocks noGrp="1"/>
          </p:cNvSpPr>
          <p:nvPr>
            <p:ph sz="quarter" idx="13"/>
          </p:nvPr>
        </p:nvSpPr>
        <p:spPr>
          <a:xfrm>
            <a:off x="631540" y="1206623"/>
            <a:ext cx="10962505" cy="5046778"/>
          </a:xfrm>
        </p:spPr>
        <p:txBody>
          <a:bodyPr/>
          <a:lstStyle>
            <a:lvl1pPr marL="163899" indent="-163899">
              <a:buFont typeface="Arial"/>
              <a:buChar char="•"/>
              <a:defRPr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4"/>
          </p:nvPr>
        </p:nvSpPr>
        <p:spPr/>
        <p:txBody>
          <a:bodyPr/>
          <a:lstStyle>
            <a:lvl1pPr>
              <a:defRPr/>
            </a:lvl1pPr>
          </a:lstStyle>
          <a:p>
            <a:fld id="{E3DBE796-C97B-F048-BC51-B1FD2A22636D}" type="slidenum">
              <a:rPr lang="en-US"/>
              <a:pPr/>
              <a:t>‹#›</a:t>
            </a:fld>
            <a:endParaRPr lang="en-US"/>
          </a:p>
        </p:txBody>
      </p:sp>
    </p:spTree>
    <p:extLst>
      <p:ext uri="{BB962C8B-B14F-4D97-AF65-F5344CB8AC3E}">
        <p14:creationId xmlns="" xmlns:p14="http://schemas.microsoft.com/office/powerpoint/2010/main" val="137173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6" y="4023883"/>
            <a:ext cx="5447109" cy="1461581"/>
          </a:xfrm>
        </p:spPr>
        <p:txBody>
          <a:bodyPr anchor="b">
            <a:noAutofit/>
          </a:bodyPr>
          <a:lstStyle>
            <a:lvl1pPr algn="r">
              <a:defRPr sz="4000" b="1">
                <a:solidFill>
                  <a:srgbClr val="004971"/>
                </a:solidFill>
                <a:effectLst/>
                <a:latin typeface="+mn-lt"/>
              </a:defRPr>
            </a:lvl1pPr>
          </a:lstStyle>
          <a:p>
            <a:r>
              <a:rPr lang="en-US" dirty="0"/>
              <a:t>Standard 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6" y="5584565"/>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sp>
        <p:nvSpPr>
          <p:cNvPr id="8" name="Rectangle 7">
            <a:extLst>
              <a:ext uri="{FF2B5EF4-FFF2-40B4-BE49-F238E27FC236}">
                <a16:creationId xmlns:a16="http://schemas.microsoft.com/office/drawing/2014/main" xmlns="" id="{92F8D480-D905-EC4A-B25B-EA5E29A477FF}"/>
              </a:ext>
            </a:extLst>
          </p:cNvPr>
          <p:cNvSpPr/>
          <p:nvPr userDrawn="1"/>
        </p:nvSpPr>
        <p:spPr>
          <a:xfrm>
            <a:off x="16648578" y="5879785"/>
            <a:ext cx="842797" cy="843102"/>
          </a:xfrm>
          <a:prstGeom prst="rect">
            <a:avLst/>
          </a:prstGeom>
          <a:solidFill>
            <a:srgbClr val="004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9" name="Rectangle 8">
            <a:extLst>
              <a:ext uri="{FF2B5EF4-FFF2-40B4-BE49-F238E27FC236}">
                <a16:creationId xmlns:a16="http://schemas.microsoft.com/office/drawing/2014/main" xmlns="" id="{D434BCB9-976C-1B43-BA2B-B6E90CED4E93}"/>
              </a:ext>
            </a:extLst>
          </p:cNvPr>
          <p:cNvSpPr/>
          <p:nvPr userDrawn="1"/>
        </p:nvSpPr>
        <p:spPr>
          <a:xfrm>
            <a:off x="15681295" y="5916471"/>
            <a:ext cx="842797" cy="843102"/>
          </a:xfrm>
          <a:prstGeom prst="rect">
            <a:avLst/>
          </a:prstGeom>
          <a:solidFill>
            <a:srgbClr val="0056AC">
              <a:alpha val="88627"/>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a16="http://schemas.microsoft.com/office/drawing/2014/main" xmlns="" id="{79EE7F2A-951C-564F-AC31-CB60A3A5EA5D}"/>
              </a:ext>
            </a:extLst>
          </p:cNvPr>
          <p:cNvSpPr/>
          <p:nvPr userDrawn="1"/>
        </p:nvSpPr>
        <p:spPr>
          <a:xfrm>
            <a:off x="14759627" y="5928722"/>
            <a:ext cx="842797" cy="843102"/>
          </a:xfrm>
          <a:prstGeom prst="rect">
            <a:avLst/>
          </a:prstGeom>
          <a:solidFill>
            <a:srgbClr val="006EA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1" name="Rectangle 10">
            <a:extLst>
              <a:ext uri="{FF2B5EF4-FFF2-40B4-BE49-F238E27FC236}">
                <a16:creationId xmlns:a16="http://schemas.microsoft.com/office/drawing/2014/main" xmlns="" id="{BC0AEC1A-1D44-0348-A0BC-ABC6A1633595}"/>
              </a:ext>
            </a:extLst>
          </p:cNvPr>
          <p:cNvSpPr/>
          <p:nvPr userDrawn="1"/>
        </p:nvSpPr>
        <p:spPr>
          <a:xfrm>
            <a:off x="17615860" y="5890535"/>
            <a:ext cx="842797" cy="843102"/>
          </a:xfrm>
          <a:prstGeom prst="rect">
            <a:avLst/>
          </a:prstGeom>
          <a:solidFill>
            <a:srgbClr val="2A72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2" name="Rectangle 11">
            <a:extLst>
              <a:ext uri="{FF2B5EF4-FFF2-40B4-BE49-F238E27FC236}">
                <a16:creationId xmlns:a16="http://schemas.microsoft.com/office/drawing/2014/main" xmlns="" id="{9BD3397B-5A1C-E84F-BC96-74A1DC308B9F}"/>
              </a:ext>
            </a:extLst>
          </p:cNvPr>
          <p:cNvSpPr/>
          <p:nvPr userDrawn="1"/>
        </p:nvSpPr>
        <p:spPr>
          <a:xfrm>
            <a:off x="13792345" y="5928723"/>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3" name="TextBox 12">
            <a:extLst>
              <a:ext uri="{FF2B5EF4-FFF2-40B4-BE49-F238E27FC236}">
                <a16:creationId xmlns:a16="http://schemas.microsoft.com/office/drawing/2014/main" xmlns="" id="{AC9F4C3A-8C37-9548-BF83-85C0D0A40560}"/>
              </a:ext>
            </a:extLst>
          </p:cNvPr>
          <p:cNvSpPr txBox="1"/>
          <p:nvPr userDrawn="1"/>
        </p:nvSpPr>
        <p:spPr>
          <a:xfrm>
            <a:off x="14590357" y="41935"/>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Titles: </a:t>
            </a:r>
            <a:r>
              <a:rPr lang="en-IN" sz="1100" dirty="0">
                <a:solidFill>
                  <a:srgbClr val="676767"/>
                </a:solidFill>
                <a:latin typeface="Calibri"/>
                <a:cs typeface="+mn-cs"/>
              </a:rPr>
              <a:t>Make your titles headlines that tell the story, not just descriptions</a:t>
            </a:r>
          </a:p>
          <a:p>
            <a:pPr defTabSz="914400" fontAlgn="auto">
              <a:spcBef>
                <a:spcPts val="0"/>
              </a:spcBef>
              <a:spcAft>
                <a:spcPts val="0"/>
              </a:spcAft>
            </a:pPr>
            <a:r>
              <a:rPr lang="en-IN" sz="1100" dirty="0">
                <a:solidFill>
                  <a:srgbClr val="676767"/>
                </a:solidFill>
                <a:latin typeface="Calibri"/>
                <a:cs typeface="+mn-cs"/>
              </a:rPr>
              <a:t>Use only bold black with  iGTB blue colour to emphasize important keywords.</a:t>
            </a:r>
            <a:endParaRPr lang="en-US" sz="1100" dirty="0">
              <a:solidFill>
                <a:srgbClr val="676767"/>
              </a:solidFill>
              <a:latin typeface="Calibri"/>
              <a:cs typeface="+mn-cs"/>
            </a:endParaRPr>
          </a:p>
        </p:txBody>
      </p:sp>
      <p:sp>
        <p:nvSpPr>
          <p:cNvPr id="15" name="TextBox 14">
            <a:extLst>
              <a:ext uri="{FF2B5EF4-FFF2-40B4-BE49-F238E27FC236}">
                <a16:creationId xmlns:a16="http://schemas.microsoft.com/office/drawing/2014/main" xmlns="" id="{2F749D0A-3FC0-0C41-9912-5C58560FBD4F}"/>
              </a:ext>
            </a:extLst>
          </p:cNvPr>
          <p:cNvSpPr txBox="1"/>
          <p:nvPr userDrawn="1"/>
        </p:nvSpPr>
        <p:spPr>
          <a:xfrm>
            <a:off x="12760832" y="5065073"/>
            <a:ext cx="2946399"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Strongly use the blue family colour palette. Semi Transparent allowed upto 20%   </a:t>
            </a:r>
          </a:p>
        </p:txBody>
      </p:sp>
      <p:sp>
        <p:nvSpPr>
          <p:cNvPr id="17" name="TextBox 16">
            <a:extLst>
              <a:ext uri="{FF2B5EF4-FFF2-40B4-BE49-F238E27FC236}">
                <a16:creationId xmlns:a16="http://schemas.microsoft.com/office/drawing/2014/main" xmlns="" id="{38ABB293-66CF-F54B-90CA-C373D43850FA}"/>
              </a:ext>
            </a:extLst>
          </p:cNvPr>
          <p:cNvSpPr txBox="1"/>
          <p:nvPr userDrawn="1"/>
        </p:nvSpPr>
        <p:spPr>
          <a:xfrm>
            <a:off x="14645246" y="1295508"/>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Subtitles: </a:t>
            </a:r>
            <a:r>
              <a:rPr lang="en-IN" sz="1100" dirty="0">
                <a:solidFill>
                  <a:srgbClr val="676767"/>
                </a:solidFill>
                <a:latin typeface="Calibri"/>
                <a:cs typeface="+mn-cs"/>
              </a:rPr>
              <a:t>Grey Colour to be used only for Subtitle in italic style and body text.  Do not use grey for large areas as it is a dull colour: better a light blue</a:t>
            </a:r>
            <a:endParaRPr lang="en-US" sz="1100" dirty="0">
              <a:solidFill>
                <a:srgbClr val="676767"/>
              </a:solidFill>
              <a:latin typeface="Calibri"/>
              <a:cs typeface="+mn-cs"/>
            </a:endParaRPr>
          </a:p>
        </p:txBody>
      </p:sp>
      <p:sp>
        <p:nvSpPr>
          <p:cNvPr id="18" name="Rectangle 17">
            <a:extLst>
              <a:ext uri="{FF2B5EF4-FFF2-40B4-BE49-F238E27FC236}">
                <a16:creationId xmlns:a16="http://schemas.microsoft.com/office/drawing/2014/main" xmlns="" id="{64AE5C28-9610-E14F-8B52-E23B09A3CE74}"/>
              </a:ext>
            </a:extLst>
          </p:cNvPr>
          <p:cNvSpPr/>
          <p:nvPr userDrawn="1"/>
        </p:nvSpPr>
        <p:spPr>
          <a:xfrm>
            <a:off x="13731623" y="2530797"/>
            <a:ext cx="842797" cy="843102"/>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E7E6E6">
                  <a:lumMod val="10000"/>
                </a:srgbClr>
              </a:solidFill>
            </a:endParaRPr>
          </a:p>
        </p:txBody>
      </p:sp>
      <p:sp>
        <p:nvSpPr>
          <p:cNvPr id="19" name="TextBox 18">
            <a:extLst>
              <a:ext uri="{FF2B5EF4-FFF2-40B4-BE49-F238E27FC236}">
                <a16:creationId xmlns:a16="http://schemas.microsoft.com/office/drawing/2014/main" xmlns="" id="{80EA0B0F-03BA-B747-AC2E-D42ED5C9475D}"/>
              </a:ext>
            </a:extLst>
          </p:cNvPr>
          <p:cNvSpPr txBox="1"/>
          <p:nvPr userDrawn="1"/>
        </p:nvSpPr>
        <p:spPr>
          <a:xfrm>
            <a:off x="14605741" y="2690679"/>
            <a:ext cx="2846129" cy="523341"/>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Black to be used to</a:t>
            </a:r>
          </a:p>
          <a:p>
            <a:pPr defTabSz="914400" fontAlgn="auto">
              <a:spcBef>
                <a:spcPts val="0"/>
              </a:spcBef>
              <a:spcAft>
                <a:spcPts val="0"/>
              </a:spcAft>
            </a:pPr>
            <a:r>
              <a:rPr lang="en-IN" sz="1400" b="1" dirty="0">
                <a:solidFill>
                  <a:srgbClr val="676767"/>
                </a:solidFill>
                <a:latin typeface="Calibri"/>
                <a:cs typeface="+mn-cs"/>
              </a:rPr>
              <a:t>Emphasize keywords</a:t>
            </a:r>
            <a:endParaRPr lang="en-US" sz="1400" dirty="0">
              <a:solidFill>
                <a:srgbClr val="676767"/>
              </a:solidFill>
              <a:latin typeface="Calibri"/>
              <a:cs typeface="+mn-cs"/>
            </a:endParaRPr>
          </a:p>
        </p:txBody>
      </p:sp>
      <p:sp>
        <p:nvSpPr>
          <p:cNvPr id="21" name="Rectangle 20">
            <a:extLst>
              <a:ext uri="{FF2B5EF4-FFF2-40B4-BE49-F238E27FC236}">
                <a16:creationId xmlns:a16="http://schemas.microsoft.com/office/drawing/2014/main" xmlns="" id="{F3C8EA3D-6376-2A40-B438-891236064BC5}"/>
              </a:ext>
            </a:extLst>
          </p:cNvPr>
          <p:cNvSpPr/>
          <p:nvPr userDrawn="1"/>
        </p:nvSpPr>
        <p:spPr>
          <a:xfrm>
            <a:off x="13731623" y="45364"/>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22" name="Rectangle 21">
            <a:extLst>
              <a:ext uri="{FF2B5EF4-FFF2-40B4-BE49-F238E27FC236}">
                <a16:creationId xmlns:a16="http://schemas.microsoft.com/office/drawing/2014/main" xmlns="" id="{B95FC1A5-C132-EB4B-B835-B276BB2FFEFE}"/>
              </a:ext>
            </a:extLst>
          </p:cNvPr>
          <p:cNvSpPr/>
          <p:nvPr userDrawn="1"/>
        </p:nvSpPr>
        <p:spPr>
          <a:xfrm>
            <a:off x="13731623" y="1296229"/>
            <a:ext cx="842797" cy="843102"/>
          </a:xfrm>
          <a:prstGeom prst="rect">
            <a:avLst/>
          </a:prstGeom>
          <a:solidFill>
            <a:srgbClr val="7878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600" b="1" dirty="0">
              <a:solidFill>
                <a:srgbClr val="FFFFFF"/>
              </a:solidFill>
            </a:endParaRPr>
          </a:p>
        </p:txBody>
      </p:sp>
      <p:sp>
        <p:nvSpPr>
          <p:cNvPr id="24" name="object 10">
            <a:extLst>
              <a:ext uri="{FF2B5EF4-FFF2-40B4-BE49-F238E27FC236}">
                <a16:creationId xmlns:a16="http://schemas.microsoft.com/office/drawing/2014/main" xmlns="" id="{D934B6E1-47D4-DB4D-AE26-4E63BB5C2100}"/>
              </a:ext>
            </a:extLst>
          </p:cNvPr>
          <p:cNvSpPr txBox="1"/>
          <p:nvPr userDrawn="1"/>
        </p:nvSpPr>
        <p:spPr>
          <a:xfrm>
            <a:off x="12576031" y="1444044"/>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- 110</a:t>
            </a:r>
            <a:endParaRPr sz="1400" dirty="0">
              <a:solidFill>
                <a:srgbClr val="6D6E70"/>
              </a:solidFill>
              <a:latin typeface="Calibri"/>
              <a:cs typeface="Arial"/>
            </a:endParaRPr>
          </a:p>
        </p:txBody>
      </p:sp>
      <p:sp>
        <p:nvSpPr>
          <p:cNvPr id="25" name="object 10">
            <a:extLst>
              <a:ext uri="{FF2B5EF4-FFF2-40B4-BE49-F238E27FC236}">
                <a16:creationId xmlns:a16="http://schemas.microsoft.com/office/drawing/2014/main" xmlns="" id="{B9B394E5-8ADF-C84C-92BA-B276A8714516}"/>
              </a:ext>
            </a:extLst>
          </p:cNvPr>
          <p:cNvSpPr txBox="1"/>
          <p:nvPr userDrawn="1"/>
        </p:nvSpPr>
        <p:spPr>
          <a:xfrm>
            <a:off x="12576031" y="260986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- 0</a:t>
            </a:r>
            <a:endParaRPr sz="1400" dirty="0">
              <a:solidFill>
                <a:srgbClr val="6D6E70"/>
              </a:solidFill>
              <a:latin typeface="Calibri"/>
              <a:cs typeface="Arial"/>
            </a:endParaRPr>
          </a:p>
        </p:txBody>
      </p:sp>
      <p:sp>
        <p:nvSpPr>
          <p:cNvPr id="26" name="object 10">
            <a:extLst>
              <a:ext uri="{FF2B5EF4-FFF2-40B4-BE49-F238E27FC236}">
                <a16:creationId xmlns:a16="http://schemas.microsoft.com/office/drawing/2014/main" xmlns="" id="{D32F30B3-2584-4A4F-9DA8-4C6B6811483F}"/>
              </a:ext>
            </a:extLst>
          </p:cNvPr>
          <p:cNvSpPr txBox="1"/>
          <p:nvPr userDrawn="1"/>
        </p:nvSpPr>
        <p:spPr>
          <a:xfrm>
            <a:off x="12576031" y="17904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143</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- 213</a:t>
            </a:r>
            <a:endParaRPr sz="1400" dirty="0">
              <a:solidFill>
                <a:srgbClr val="6D6E70"/>
              </a:solidFill>
              <a:latin typeface="Calibri"/>
              <a:cs typeface="Arial"/>
            </a:endParaRPr>
          </a:p>
        </p:txBody>
      </p:sp>
      <p:sp>
        <p:nvSpPr>
          <p:cNvPr id="5" name="TextBox 4">
            <a:extLst>
              <a:ext uri="{FF2B5EF4-FFF2-40B4-BE49-F238E27FC236}">
                <a16:creationId xmlns:a16="http://schemas.microsoft.com/office/drawing/2014/main" xmlns="" id="{A3B16413-8AE9-2147-A002-F635DEFB6D1A}"/>
              </a:ext>
            </a:extLst>
          </p:cNvPr>
          <p:cNvSpPr txBox="1"/>
          <p:nvPr userDrawn="1"/>
        </p:nvSpPr>
        <p:spPr>
          <a:xfrm>
            <a:off x="13863052" y="-562756"/>
            <a:ext cx="1873026" cy="369418"/>
          </a:xfrm>
          <a:prstGeom prst="rect">
            <a:avLst/>
          </a:prstGeom>
          <a:noFill/>
        </p:spPr>
        <p:txBody>
          <a:bodyPr wrap="none" rtlCol="0">
            <a:spAutoFit/>
          </a:bodyPr>
          <a:lstStyle/>
          <a:p>
            <a:pPr defTabSz="914400" fontAlgn="auto">
              <a:spcBef>
                <a:spcPts val="0"/>
              </a:spcBef>
              <a:spcAft>
                <a:spcPts val="0"/>
              </a:spcAft>
            </a:pPr>
            <a:r>
              <a:rPr lang="en-US" sz="1800" b="1" dirty="0">
                <a:solidFill>
                  <a:srgbClr val="676767"/>
                </a:solidFill>
                <a:latin typeface="Calibri"/>
                <a:cs typeface="+mn-cs"/>
              </a:rPr>
              <a:t>Color Instructions</a:t>
            </a:r>
          </a:p>
        </p:txBody>
      </p:sp>
      <p:sp>
        <p:nvSpPr>
          <p:cNvPr id="29" name="TextBox 28">
            <a:extLst>
              <a:ext uri="{FF2B5EF4-FFF2-40B4-BE49-F238E27FC236}">
                <a16:creationId xmlns:a16="http://schemas.microsoft.com/office/drawing/2014/main" xmlns="" id="{CE7A5C1A-E080-C14E-9603-303206CDDD1E}"/>
              </a:ext>
            </a:extLst>
          </p:cNvPr>
          <p:cNvSpPr txBox="1"/>
          <p:nvPr userDrawn="1"/>
        </p:nvSpPr>
        <p:spPr>
          <a:xfrm>
            <a:off x="-2557398" y="1989347"/>
            <a:ext cx="2301403" cy="1169822"/>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COVER SLIDE</a:t>
            </a:r>
          </a:p>
          <a:p>
            <a:pPr defTabSz="914400" fontAlgn="auto">
              <a:spcBef>
                <a:spcPts val="0"/>
              </a:spcBef>
              <a:spcAft>
                <a:spcPts val="0"/>
              </a:spcAft>
            </a:pPr>
            <a:r>
              <a:rPr lang="en-IN" sz="1400" b="1" dirty="0">
                <a:solidFill>
                  <a:srgbClr val="676767"/>
                </a:solidFill>
                <a:latin typeface="Calibri"/>
                <a:cs typeface="+mn-cs"/>
              </a:rPr>
              <a:t>Titles: 40</a:t>
            </a:r>
          </a:p>
          <a:p>
            <a:pPr defTabSz="914400" fontAlgn="auto">
              <a:spcBef>
                <a:spcPts val="0"/>
              </a:spcBef>
              <a:spcAft>
                <a:spcPts val="0"/>
              </a:spcAft>
            </a:pPr>
            <a:r>
              <a:rPr lang="en-IN" sz="1400" b="1" dirty="0">
                <a:solidFill>
                  <a:srgbClr val="676767"/>
                </a:solidFill>
                <a:latin typeface="Calibri"/>
                <a:cs typeface="+mn-cs"/>
              </a:rPr>
              <a:t>Subtitle: 24</a:t>
            </a:r>
          </a:p>
          <a:p>
            <a:pPr defTabSz="914400" fontAlgn="auto">
              <a:spcBef>
                <a:spcPts val="0"/>
              </a:spcBef>
              <a:spcAft>
                <a:spcPts val="0"/>
              </a:spcAft>
              <a:defRPr/>
            </a:pPr>
            <a:r>
              <a:rPr lang="en-IN" sz="1400" b="1" dirty="0">
                <a:solidFill>
                  <a:srgbClr val="676767"/>
                </a:solidFill>
                <a:latin typeface="Calibri"/>
                <a:cs typeface="+mn-cs"/>
              </a:rPr>
              <a:t>Font: Calibri</a:t>
            </a:r>
            <a:endParaRPr lang="en-US" sz="1100" dirty="0">
              <a:solidFill>
                <a:srgbClr val="676767"/>
              </a:solidFill>
              <a:latin typeface="Calibri"/>
              <a:cs typeface="+mn-cs"/>
            </a:endParaRPr>
          </a:p>
          <a:p>
            <a:pPr defTabSz="914400" fontAlgn="auto">
              <a:spcBef>
                <a:spcPts val="0"/>
              </a:spcBef>
              <a:spcAft>
                <a:spcPts val="0"/>
              </a:spcAft>
            </a:pPr>
            <a:endParaRPr lang="en-IN" sz="1400" b="1" dirty="0">
              <a:solidFill>
                <a:srgbClr val="676767"/>
              </a:solidFill>
              <a:latin typeface="Calibri"/>
              <a:cs typeface="+mn-cs"/>
            </a:endParaRPr>
          </a:p>
        </p:txBody>
      </p:sp>
      <p:sp>
        <p:nvSpPr>
          <p:cNvPr id="30" name="TextBox 29">
            <a:extLst>
              <a:ext uri="{FF2B5EF4-FFF2-40B4-BE49-F238E27FC236}">
                <a16:creationId xmlns:a16="http://schemas.microsoft.com/office/drawing/2014/main" xmlns="" id="{84FE22E9-373C-5B4D-B3AF-46C0B697C99C}"/>
              </a:ext>
            </a:extLst>
          </p:cNvPr>
          <p:cNvSpPr txBox="1"/>
          <p:nvPr userDrawn="1"/>
        </p:nvSpPr>
        <p:spPr>
          <a:xfrm>
            <a:off x="-2544426" y="1522827"/>
            <a:ext cx="2359256" cy="369418"/>
          </a:xfrm>
          <a:prstGeom prst="rect">
            <a:avLst/>
          </a:prstGeom>
          <a:noFill/>
        </p:spPr>
        <p:txBody>
          <a:bodyPr wrap="square" rtlCol="0">
            <a:spAutoFit/>
          </a:bodyPr>
          <a:lstStyle/>
          <a:p>
            <a:pPr defTabSz="914400" fontAlgn="auto">
              <a:spcBef>
                <a:spcPts val="0"/>
              </a:spcBef>
              <a:spcAft>
                <a:spcPts val="0"/>
              </a:spcAft>
            </a:pPr>
            <a:r>
              <a:rPr lang="en-US" sz="1800" b="1" dirty="0">
                <a:solidFill>
                  <a:srgbClr val="676767"/>
                </a:solidFill>
                <a:latin typeface="Calibri"/>
                <a:cs typeface="+mn-cs"/>
              </a:rPr>
              <a:t>Fonts Size Instructions</a:t>
            </a:r>
          </a:p>
        </p:txBody>
      </p:sp>
      <p:sp>
        <p:nvSpPr>
          <p:cNvPr id="31" name="TextBox 30">
            <a:extLst>
              <a:ext uri="{FF2B5EF4-FFF2-40B4-BE49-F238E27FC236}">
                <a16:creationId xmlns:a16="http://schemas.microsoft.com/office/drawing/2014/main" xmlns="" id="{C1DE9256-B88E-3544-8763-1F65EC290ED2}"/>
              </a:ext>
            </a:extLst>
          </p:cNvPr>
          <p:cNvSpPr txBox="1"/>
          <p:nvPr userDrawn="1"/>
        </p:nvSpPr>
        <p:spPr>
          <a:xfrm>
            <a:off x="-2557398" y="3156413"/>
            <a:ext cx="2301403" cy="954328"/>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TEXT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Body Text: 24</a:t>
            </a:r>
          </a:p>
          <a:p>
            <a:pPr defTabSz="914400" fontAlgn="auto">
              <a:spcBef>
                <a:spcPts val="0"/>
              </a:spcBef>
              <a:spcAft>
                <a:spcPts val="0"/>
              </a:spcAft>
            </a:pPr>
            <a:r>
              <a:rPr lang="en-IN" sz="1400" b="1" dirty="0">
                <a:solidFill>
                  <a:srgbClr val="676767"/>
                </a:solidFill>
                <a:latin typeface="Calibri"/>
                <a:cs typeface="+mn-cs"/>
              </a:rPr>
              <a:t>Font: Calibri</a:t>
            </a:r>
            <a:endParaRPr lang="en-US" sz="1100" dirty="0">
              <a:solidFill>
                <a:srgbClr val="676767"/>
              </a:solidFill>
              <a:latin typeface="Calibri"/>
              <a:cs typeface="+mn-cs"/>
            </a:endParaRPr>
          </a:p>
        </p:txBody>
      </p:sp>
      <p:sp>
        <p:nvSpPr>
          <p:cNvPr id="32" name="TextBox 31">
            <a:extLst>
              <a:ext uri="{FF2B5EF4-FFF2-40B4-BE49-F238E27FC236}">
                <a16:creationId xmlns:a16="http://schemas.microsoft.com/office/drawing/2014/main" xmlns="" id="{79B6CEB3-6A92-3C45-934D-DF74D310969B}"/>
              </a:ext>
            </a:extLst>
          </p:cNvPr>
          <p:cNvSpPr txBox="1"/>
          <p:nvPr userDrawn="1"/>
        </p:nvSpPr>
        <p:spPr>
          <a:xfrm>
            <a:off x="-2557398" y="4326238"/>
            <a:ext cx="2301403"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SEPARATOR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Font: Georgia</a:t>
            </a:r>
          </a:p>
        </p:txBody>
      </p:sp>
      <p:sp>
        <p:nvSpPr>
          <p:cNvPr id="33" name="Rectangle 32">
            <a:extLst>
              <a:ext uri="{FF2B5EF4-FFF2-40B4-BE49-F238E27FC236}">
                <a16:creationId xmlns:a16="http://schemas.microsoft.com/office/drawing/2014/main" xmlns="" id="{A3E3A8FB-6D98-2B4B-818E-78CE83BE4FFD}"/>
              </a:ext>
            </a:extLst>
          </p:cNvPr>
          <p:cNvSpPr/>
          <p:nvPr userDrawn="1"/>
        </p:nvSpPr>
        <p:spPr>
          <a:xfrm>
            <a:off x="12815720" y="5928723"/>
            <a:ext cx="842797" cy="843102"/>
          </a:xfrm>
          <a:prstGeom prst="rect">
            <a:avLst/>
          </a:prstGeom>
          <a:solidFill>
            <a:srgbClr val="1DA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4" name="TextBox 33">
            <a:extLst>
              <a:ext uri="{FF2B5EF4-FFF2-40B4-BE49-F238E27FC236}">
                <a16:creationId xmlns:a16="http://schemas.microsoft.com/office/drawing/2014/main" xmlns="" id="{851D13AE-08CB-6F44-AE9C-AB3E37A551E1}"/>
              </a:ext>
            </a:extLst>
          </p:cNvPr>
          <p:cNvSpPr txBox="1"/>
          <p:nvPr userDrawn="1"/>
        </p:nvSpPr>
        <p:spPr>
          <a:xfrm>
            <a:off x="14635142" y="3835185"/>
            <a:ext cx="1748387"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Gold can be used sparingly for emphasis or contrast</a:t>
            </a:r>
            <a:endParaRPr lang="en-US" sz="1400" dirty="0">
              <a:solidFill>
                <a:srgbClr val="676767"/>
              </a:solidFill>
              <a:latin typeface="Calibri"/>
              <a:cs typeface="+mn-cs"/>
            </a:endParaRPr>
          </a:p>
        </p:txBody>
      </p:sp>
      <p:sp>
        <p:nvSpPr>
          <p:cNvPr id="35" name="Rectangle 34">
            <a:extLst>
              <a:ext uri="{FF2B5EF4-FFF2-40B4-BE49-F238E27FC236}">
                <a16:creationId xmlns:a16="http://schemas.microsoft.com/office/drawing/2014/main" xmlns="" id="{13C99A23-1B3B-D947-90F9-527E4036396A}"/>
              </a:ext>
            </a:extLst>
          </p:cNvPr>
          <p:cNvSpPr/>
          <p:nvPr userDrawn="1"/>
        </p:nvSpPr>
        <p:spPr>
          <a:xfrm>
            <a:off x="13731623" y="3753458"/>
            <a:ext cx="842797" cy="843102"/>
          </a:xfrm>
          <a:prstGeom prst="rect">
            <a:avLst/>
          </a:prstGeom>
          <a:solidFill>
            <a:srgbClr val="BB94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6" name="object 10">
            <a:extLst>
              <a:ext uri="{FF2B5EF4-FFF2-40B4-BE49-F238E27FC236}">
                <a16:creationId xmlns:a16="http://schemas.microsoft.com/office/drawing/2014/main" xmlns="" id="{C9E8795B-A872-714E-8795-7B9ECD343BD4}"/>
              </a:ext>
            </a:extLst>
          </p:cNvPr>
          <p:cNvSpPr txBox="1"/>
          <p:nvPr userDrawn="1"/>
        </p:nvSpPr>
        <p:spPr>
          <a:xfrm>
            <a:off x="12576031" y="383910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187</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148</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- 93</a:t>
            </a:r>
            <a:endParaRPr sz="1400" dirty="0">
              <a:solidFill>
                <a:srgbClr val="6D6E70"/>
              </a:solidFill>
              <a:latin typeface="Calibri"/>
              <a:cs typeface="Arial"/>
            </a:endParaRPr>
          </a:p>
        </p:txBody>
      </p:sp>
      <p:pic>
        <p:nvPicPr>
          <p:cNvPr id="37" name="Picture 36">
            <a:extLst>
              <a:ext uri="{FF2B5EF4-FFF2-40B4-BE49-F238E27FC236}">
                <a16:creationId xmlns:a16="http://schemas.microsoft.com/office/drawing/2014/main" xmlns="" id="{33C38A45-FB48-BE49-986B-5649CCA00113}"/>
              </a:ext>
            </a:extLst>
          </p:cNvPr>
          <p:cNvPicPr>
            <a:picLocks noChangeAspect="1"/>
          </p:cNvPicPr>
          <p:nvPr userDrawn="1"/>
        </p:nvPicPr>
        <p:blipFill>
          <a:blip r:embed="rId3"/>
          <a:stretch>
            <a:fillRect/>
          </a:stretch>
        </p:blipFill>
        <p:spPr>
          <a:xfrm>
            <a:off x="9643271" y="166401"/>
            <a:ext cx="2324222" cy="674869"/>
          </a:xfrm>
          <a:prstGeom prst="rect">
            <a:avLst/>
          </a:prstGeom>
        </p:spPr>
      </p:pic>
    </p:spTree>
    <p:extLst>
      <p:ext uri="{BB962C8B-B14F-4D97-AF65-F5344CB8AC3E}">
        <p14:creationId xmlns="" xmlns:p14="http://schemas.microsoft.com/office/powerpoint/2010/main" val="96566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ov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0946704-899B-0F4D-BD98-DFAE827FBFD4}"/>
              </a:ext>
            </a:extLst>
          </p:cNvPr>
          <p:cNvSpPr/>
          <p:nvPr userDrawn="1"/>
        </p:nvSpPr>
        <p:spPr>
          <a:xfrm>
            <a:off x="9499857" y="454285"/>
            <a:ext cx="2324222" cy="674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6" y="4058616"/>
            <a:ext cx="5447109" cy="1461581"/>
          </a:xfrm>
        </p:spPr>
        <p:txBody>
          <a:bodyPr anchor="b">
            <a:noAutofit/>
          </a:bodyPr>
          <a:lstStyle>
            <a:lvl1pPr algn="r">
              <a:defRPr sz="4400" b="1">
                <a:solidFill>
                  <a:srgbClr val="004971"/>
                </a:solidFill>
                <a:effectLst/>
                <a:latin typeface="+mn-lt"/>
              </a:defRPr>
            </a:lvl1pPr>
          </a:lstStyle>
          <a:p>
            <a:r>
              <a:rPr lang="en-US" dirty="0"/>
              <a:t>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6" y="5619298"/>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7" name="Picture 6">
            <a:extLst>
              <a:ext uri="{FF2B5EF4-FFF2-40B4-BE49-F238E27FC236}">
                <a16:creationId xmlns:a16="http://schemas.microsoft.com/office/drawing/2014/main" xmlns="" id="{8B39D520-9644-7248-91A9-69EB661601BB}"/>
              </a:ext>
            </a:extLst>
          </p:cNvPr>
          <p:cNvPicPr>
            <a:picLocks noChangeAspect="1"/>
          </p:cNvPicPr>
          <p:nvPr userDrawn="1"/>
        </p:nvPicPr>
        <p:blipFill>
          <a:blip r:embed="rId3"/>
          <a:stretch>
            <a:fillRect/>
          </a:stretch>
        </p:blipFill>
        <p:spPr>
          <a:xfrm>
            <a:off x="9643271" y="166401"/>
            <a:ext cx="2324222" cy="674869"/>
          </a:xfrm>
          <a:prstGeom prst="rect">
            <a:avLst/>
          </a:prstGeom>
        </p:spPr>
      </p:pic>
    </p:spTree>
    <p:extLst>
      <p:ext uri="{BB962C8B-B14F-4D97-AF65-F5344CB8AC3E}">
        <p14:creationId xmlns="" xmlns:p14="http://schemas.microsoft.com/office/powerpoint/2010/main" val="4058964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Cover Slide 2">
    <p:bg>
      <p:bgPr>
        <a:solidFill>
          <a:schemeClr val="accent1">
            <a:tint val="4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pic>
        <p:nvPicPr>
          <p:cNvPr id="5" name="Picture 4">
            <a:extLst>
              <a:ext uri="{FF2B5EF4-FFF2-40B4-BE49-F238E27FC236}">
                <a16:creationId xmlns:a16="http://schemas.microsoft.com/office/drawing/2014/main" xmlns="" id="{791CDD54-C3D0-A946-A1FE-7D7A76B7A331}"/>
              </a:ext>
            </a:extLst>
          </p:cNvPr>
          <p:cNvPicPr>
            <a:picLocks noChangeAspect="1"/>
          </p:cNvPicPr>
          <p:nvPr userDrawn="1"/>
        </p:nvPicPr>
        <p:blipFill rotWithShape="1">
          <a:blip r:embed="rId2"/>
          <a:srcRect t="17283"/>
          <a:stretch/>
        </p:blipFill>
        <p:spPr>
          <a:xfrm>
            <a:off x="3" y="0"/>
            <a:ext cx="12190413" cy="6859588"/>
          </a:xfrm>
          <a:prstGeom prst="rect">
            <a:avLst/>
          </a:prstGeom>
        </p:spPr>
      </p:pic>
      <p:sp>
        <p:nvSpPr>
          <p:cNvPr id="7" name="Rectangle 6">
            <a:extLst>
              <a:ext uri="{FF2B5EF4-FFF2-40B4-BE49-F238E27FC236}">
                <a16:creationId xmlns:a16="http://schemas.microsoft.com/office/drawing/2014/main" xmlns="" id="{9C103C18-2C5A-8946-B62A-990CE58BBA1D}"/>
              </a:ext>
            </a:extLst>
          </p:cNvPr>
          <p:cNvSpPr/>
          <p:nvPr userDrawn="1"/>
        </p:nvSpPr>
        <p:spPr>
          <a:xfrm>
            <a:off x="10676442" y="0"/>
            <a:ext cx="1513971" cy="6859588"/>
          </a:xfrm>
          <a:prstGeom prst="rect">
            <a:avLst/>
          </a:prstGeom>
          <a:solidFill>
            <a:srgbClr val="003A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8" name="Rectangle 7">
            <a:extLst>
              <a:ext uri="{FF2B5EF4-FFF2-40B4-BE49-F238E27FC236}">
                <a16:creationId xmlns:a16="http://schemas.microsoft.com/office/drawing/2014/main" xmlns="" id="{A3C72A47-6317-3B4B-ACDC-1F2B259C4284}"/>
              </a:ext>
            </a:extLst>
          </p:cNvPr>
          <p:cNvSpPr/>
          <p:nvPr userDrawn="1"/>
        </p:nvSpPr>
        <p:spPr>
          <a:xfrm>
            <a:off x="9162471" y="0"/>
            <a:ext cx="1513971" cy="6859588"/>
          </a:xfrm>
          <a:prstGeom prst="rect">
            <a:avLst/>
          </a:prstGeom>
          <a:solidFill>
            <a:srgbClr val="004063">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9" name="Rectangle 8">
            <a:extLst>
              <a:ext uri="{FF2B5EF4-FFF2-40B4-BE49-F238E27FC236}">
                <a16:creationId xmlns:a16="http://schemas.microsoft.com/office/drawing/2014/main" xmlns="" id="{39D799B1-461E-3E40-8257-1306A35FE45B}"/>
              </a:ext>
            </a:extLst>
          </p:cNvPr>
          <p:cNvSpPr/>
          <p:nvPr userDrawn="1"/>
        </p:nvSpPr>
        <p:spPr>
          <a:xfrm>
            <a:off x="7648500" y="0"/>
            <a:ext cx="1513971" cy="6859588"/>
          </a:xfrm>
          <a:prstGeom prst="rect">
            <a:avLst/>
          </a:prstGeom>
          <a:solidFill>
            <a:srgbClr val="00406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a16="http://schemas.microsoft.com/office/drawing/2014/main" xmlns="" id="{012B1793-D0CE-6D4B-BC3F-43EF155DF7A1}"/>
              </a:ext>
            </a:extLst>
          </p:cNvPr>
          <p:cNvSpPr/>
          <p:nvPr userDrawn="1"/>
        </p:nvSpPr>
        <p:spPr>
          <a:xfrm>
            <a:off x="6134529" y="0"/>
            <a:ext cx="1513971" cy="6859588"/>
          </a:xfrm>
          <a:prstGeom prst="rect">
            <a:avLst/>
          </a:prstGeom>
          <a:solidFill>
            <a:srgbClr val="00406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1" name="Rectangle 10">
            <a:extLst>
              <a:ext uri="{FF2B5EF4-FFF2-40B4-BE49-F238E27FC236}">
                <a16:creationId xmlns:a16="http://schemas.microsoft.com/office/drawing/2014/main" xmlns="" id="{C46ACA1B-055E-0742-9CD3-F17C542ABF92}"/>
              </a:ext>
            </a:extLst>
          </p:cNvPr>
          <p:cNvSpPr/>
          <p:nvPr userDrawn="1"/>
        </p:nvSpPr>
        <p:spPr>
          <a:xfrm>
            <a:off x="4620495" y="0"/>
            <a:ext cx="1513971" cy="6859588"/>
          </a:xfrm>
          <a:prstGeom prst="rect">
            <a:avLst/>
          </a:prstGeom>
          <a:solidFill>
            <a:srgbClr val="00406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2" name="Rectangle 11">
            <a:extLst>
              <a:ext uri="{FF2B5EF4-FFF2-40B4-BE49-F238E27FC236}">
                <a16:creationId xmlns:a16="http://schemas.microsoft.com/office/drawing/2014/main" xmlns="" id="{E51C539E-0C3C-954A-9B6A-29B96C7FD6FC}"/>
              </a:ext>
            </a:extLst>
          </p:cNvPr>
          <p:cNvSpPr/>
          <p:nvPr userDrawn="1"/>
        </p:nvSpPr>
        <p:spPr>
          <a:xfrm>
            <a:off x="3106464" y="0"/>
            <a:ext cx="1513971" cy="6859588"/>
          </a:xfrm>
          <a:prstGeom prst="rect">
            <a:avLst/>
          </a:prstGeom>
          <a:solidFill>
            <a:srgbClr val="00406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3" name="Rectangle 12">
            <a:extLst>
              <a:ext uri="{FF2B5EF4-FFF2-40B4-BE49-F238E27FC236}">
                <a16:creationId xmlns:a16="http://schemas.microsoft.com/office/drawing/2014/main" xmlns="" id="{65DE5C8A-1D1D-1E49-B487-0222111240E6}"/>
              </a:ext>
            </a:extLst>
          </p:cNvPr>
          <p:cNvSpPr/>
          <p:nvPr userDrawn="1"/>
        </p:nvSpPr>
        <p:spPr>
          <a:xfrm>
            <a:off x="1613510" y="0"/>
            <a:ext cx="1513971" cy="6859588"/>
          </a:xfrm>
          <a:prstGeom prst="rect">
            <a:avLst/>
          </a:prstGeom>
          <a:solidFill>
            <a:srgbClr val="004063">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4" name="Rectangle 13">
            <a:extLst>
              <a:ext uri="{FF2B5EF4-FFF2-40B4-BE49-F238E27FC236}">
                <a16:creationId xmlns:a16="http://schemas.microsoft.com/office/drawing/2014/main" xmlns="" id="{402F24C6-F036-4944-B8FC-DEABF9D55683}"/>
              </a:ext>
            </a:extLst>
          </p:cNvPr>
          <p:cNvSpPr/>
          <p:nvPr userDrawn="1"/>
        </p:nvSpPr>
        <p:spPr>
          <a:xfrm>
            <a:off x="3" y="0"/>
            <a:ext cx="1613507" cy="6859588"/>
          </a:xfrm>
          <a:prstGeom prst="rect">
            <a:avLst/>
          </a:prstGeom>
          <a:solidFill>
            <a:srgbClr val="00406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6" y="4058616"/>
            <a:ext cx="5447109" cy="1461581"/>
          </a:xfrm>
        </p:spPr>
        <p:txBody>
          <a:bodyPr anchor="b">
            <a:noAutofit/>
          </a:bodyPr>
          <a:lstStyle>
            <a:lvl1pPr algn="r">
              <a:defRPr sz="4400" b="1">
                <a:solidFill>
                  <a:schemeClr val="bg1"/>
                </a:solidFill>
                <a:effectLst/>
                <a:latin typeface="+mn-lt"/>
              </a:defRPr>
            </a:lvl1pPr>
          </a:lstStyle>
          <a:p>
            <a:r>
              <a:rPr lang="en-US" dirty="0"/>
              <a:t>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6" y="5619298"/>
            <a:ext cx="5447109" cy="460783"/>
          </a:xfrm>
        </p:spPr>
        <p:txBody>
          <a:bodyPr/>
          <a:lstStyle>
            <a:lvl1pPr marL="0" indent="0" algn="r">
              <a:buNone/>
              <a:defRPr sz="2400" b="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20" name="Picture 19">
            <a:extLst>
              <a:ext uri="{FF2B5EF4-FFF2-40B4-BE49-F238E27FC236}">
                <a16:creationId xmlns:a16="http://schemas.microsoft.com/office/drawing/2014/main" xmlns="" id="{7A6E5703-88F3-4247-8960-DF792C008F04}"/>
              </a:ext>
            </a:extLst>
          </p:cNvPr>
          <p:cNvPicPr>
            <a:picLocks noChangeAspect="1"/>
          </p:cNvPicPr>
          <p:nvPr userDrawn="1"/>
        </p:nvPicPr>
        <p:blipFill>
          <a:blip r:embed="rId3"/>
          <a:stretch>
            <a:fillRect/>
          </a:stretch>
        </p:blipFill>
        <p:spPr>
          <a:xfrm>
            <a:off x="8712403" y="71737"/>
            <a:ext cx="3306130" cy="959979"/>
          </a:xfrm>
          <a:prstGeom prst="rect">
            <a:avLst/>
          </a:prstGeom>
        </p:spPr>
      </p:pic>
    </p:spTree>
    <p:extLst>
      <p:ext uri="{BB962C8B-B14F-4D97-AF65-F5344CB8AC3E}">
        <p14:creationId xmlns="" xmlns:p14="http://schemas.microsoft.com/office/powerpoint/2010/main" val="3439810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B839E3-3BB2-7748-9A64-875E5F09F4C3}"/>
              </a:ext>
            </a:extLst>
          </p:cNvPr>
          <p:cNvSpPr>
            <a:spLocks noGrp="1"/>
          </p:cNvSpPr>
          <p:nvPr>
            <p:ph type="title" hasCustomPrompt="1"/>
          </p:nvPr>
        </p:nvSpPr>
        <p:spPr/>
        <p:txBody>
          <a:bodyPr/>
          <a:lstStyle>
            <a:lvl1pPr>
              <a:defRPr/>
            </a:lvl1pPr>
          </a:lstStyle>
          <a:p>
            <a:r>
              <a:rPr lang="en-US" dirty="0"/>
              <a:t>Insert Title (Use Blue to emphasize keywords)</a:t>
            </a:r>
          </a:p>
        </p:txBody>
      </p:sp>
      <p:sp>
        <p:nvSpPr>
          <p:cNvPr id="3" name="Content Placeholder 2">
            <a:extLst>
              <a:ext uri="{FF2B5EF4-FFF2-40B4-BE49-F238E27FC236}">
                <a16:creationId xmlns:a16="http://schemas.microsoft.com/office/drawing/2014/main" xmlns="" id="{E639C6F2-A01B-E84D-B72A-8E4CAB6FE7AE}"/>
              </a:ext>
            </a:extLst>
          </p:cNvPr>
          <p:cNvSpPr>
            <a:spLocks noGrp="1"/>
          </p:cNvSpPr>
          <p:nvPr>
            <p:ph idx="1"/>
          </p:nvPr>
        </p:nvSpPr>
        <p:spPr>
          <a:xfrm>
            <a:off x="462930" y="1007231"/>
            <a:ext cx="11376433" cy="5171163"/>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2922502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B839E3-3BB2-7748-9A64-875E5F09F4C3}"/>
              </a:ext>
            </a:extLst>
          </p:cNvPr>
          <p:cNvSpPr>
            <a:spLocks noGrp="1"/>
          </p:cNvSpPr>
          <p:nvPr>
            <p:ph type="title" hasCustomPrompt="1"/>
          </p:nvPr>
        </p:nvSpPr>
        <p:spPr>
          <a:xfrm>
            <a:off x="462930" y="394679"/>
            <a:ext cx="11376433" cy="480131"/>
          </a:xfrm>
        </p:spPr>
        <p:txBody>
          <a:bodyPr>
            <a:spAutoFit/>
          </a:bodyPr>
          <a:lstStyle>
            <a:lvl1pPr>
              <a:defRPr/>
            </a:lvl1pPr>
          </a:lstStyle>
          <a:p>
            <a:r>
              <a:rPr lang="en-US" dirty="0"/>
              <a:t>Insert Title (Use Blue to emphasize keywords)</a:t>
            </a:r>
          </a:p>
        </p:txBody>
      </p:sp>
      <p:sp>
        <p:nvSpPr>
          <p:cNvPr id="3" name="Content Placeholder 2">
            <a:extLst>
              <a:ext uri="{FF2B5EF4-FFF2-40B4-BE49-F238E27FC236}">
                <a16:creationId xmlns:a16="http://schemas.microsoft.com/office/drawing/2014/main" xmlns="" id="{E639C6F2-A01B-E84D-B72A-8E4CAB6FE7AE}"/>
              </a:ext>
            </a:extLst>
          </p:cNvPr>
          <p:cNvSpPr>
            <a:spLocks noGrp="1"/>
          </p:cNvSpPr>
          <p:nvPr>
            <p:ph idx="1"/>
          </p:nvPr>
        </p:nvSpPr>
        <p:spPr>
          <a:xfrm>
            <a:off x="462930" y="1461386"/>
            <a:ext cx="11376433" cy="4717011"/>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5" name="Text Placeholder 4">
            <a:extLst>
              <a:ext uri="{FF2B5EF4-FFF2-40B4-BE49-F238E27FC236}">
                <a16:creationId xmlns:a16="http://schemas.microsoft.com/office/drawing/2014/main" xmlns="" id="{D34F2657-BEE2-6B45-9071-7A6CC98B87AF}"/>
              </a:ext>
            </a:extLst>
          </p:cNvPr>
          <p:cNvSpPr>
            <a:spLocks noGrp="1"/>
          </p:cNvSpPr>
          <p:nvPr>
            <p:ph type="body" sz="quarter" idx="13" hasCustomPrompt="1"/>
          </p:nvPr>
        </p:nvSpPr>
        <p:spPr>
          <a:xfrm>
            <a:off x="463490" y="925731"/>
            <a:ext cx="11376132" cy="400460"/>
          </a:xfrm>
        </p:spPr>
        <p:txBody>
          <a:bodyPr>
            <a:normAutofit/>
          </a:bodyPr>
          <a:lstStyle>
            <a:lvl1pPr marL="0" indent="0">
              <a:buNone/>
              <a:defRPr sz="1800" i="1"/>
            </a:lvl1pPr>
          </a:lstStyle>
          <a:p>
            <a:pPr lvl="0"/>
            <a:r>
              <a:rPr lang="en-US" dirty="0"/>
              <a:t>Subtitle</a:t>
            </a:r>
          </a:p>
        </p:txBody>
      </p:sp>
    </p:spTree>
    <p:extLst>
      <p:ext uri="{BB962C8B-B14F-4D97-AF65-F5344CB8AC3E}">
        <p14:creationId xmlns="" xmlns:p14="http://schemas.microsoft.com/office/powerpoint/2010/main" val="3727050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979947B-10B7-9E45-BF85-295D61A12742}"/>
              </a:ext>
            </a:extLst>
          </p:cNvPr>
          <p:cNvSpPr/>
          <p:nvPr userDrawn="1"/>
        </p:nvSpPr>
        <p:spPr>
          <a:xfrm>
            <a:off x="5676164" y="2337341"/>
            <a:ext cx="5815843" cy="2261123"/>
          </a:xfrm>
          <a:prstGeom prst="rect">
            <a:avLst/>
          </a:prstGeom>
          <a:solidFill>
            <a:srgbClr val="004971">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a16="http://schemas.microsoft.com/office/drawing/2014/main" xmlns="" id="{F654E658-202B-3D42-B756-3EBF8830CEC3}"/>
              </a:ext>
            </a:extLst>
          </p:cNvPr>
          <p:cNvSpPr>
            <a:spLocks noGrp="1"/>
          </p:cNvSpPr>
          <p:nvPr>
            <p:ph type="title" hasCustomPrompt="1"/>
          </p:nvPr>
        </p:nvSpPr>
        <p:spPr>
          <a:xfrm>
            <a:off x="5866636" y="2922928"/>
            <a:ext cx="5485686" cy="1367494"/>
          </a:xfrm>
        </p:spPr>
        <p:txBody>
          <a:bodyPr anchor="b">
            <a:normAutofit/>
          </a:bodyPr>
          <a:lstStyle>
            <a:lvl1pPr algn="r">
              <a:defRPr sz="3200" b="1" i="1">
                <a:solidFill>
                  <a:schemeClr val="bg1"/>
                </a:solidFill>
                <a:effectLst>
                  <a:outerShdw blurRad="38100" dist="38100" dir="2700000" algn="tl">
                    <a:srgbClr val="000000">
                      <a:alpha val="43137"/>
                    </a:srgbClr>
                  </a:outerShdw>
                </a:effectLst>
                <a:latin typeface="Georgia" panose="02040502050405020303" pitchFamily="18" charset="0"/>
              </a:defRPr>
            </a:lvl1pPr>
          </a:lstStyle>
          <a:p>
            <a:r>
              <a:rPr lang="en-US" dirty="0"/>
              <a:t>Insert Divider Title</a:t>
            </a:r>
            <a:br>
              <a:rPr lang="en-US" dirty="0"/>
            </a:br>
            <a:endParaRPr lang="en-US" dirty="0"/>
          </a:p>
        </p:txBody>
      </p:sp>
      <p:sp>
        <p:nvSpPr>
          <p:cNvPr id="6" name="Slide Number Placeholder 5">
            <a:extLst>
              <a:ext uri="{FF2B5EF4-FFF2-40B4-BE49-F238E27FC236}">
                <a16:creationId xmlns:a16="http://schemas.microsoft.com/office/drawing/2014/main" xmlns="" id="{9E135F33-BEAF-394D-9E6F-53E46A3D849F}"/>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7" name="Rectangle 6">
            <a:extLst>
              <a:ext uri="{FF2B5EF4-FFF2-40B4-BE49-F238E27FC236}">
                <a16:creationId xmlns:a16="http://schemas.microsoft.com/office/drawing/2014/main" xmlns="" id="{87E9F2D5-E227-B042-95CC-0B8BCCD699D5}"/>
              </a:ext>
            </a:extLst>
          </p:cNvPr>
          <p:cNvSpPr/>
          <p:nvPr userDrawn="1"/>
        </p:nvSpPr>
        <p:spPr>
          <a:xfrm>
            <a:off x="5124582" y="1789870"/>
            <a:ext cx="1103158" cy="1094949"/>
          </a:xfrm>
          <a:prstGeom prst="rect">
            <a:avLst/>
          </a:prstGeom>
          <a:solidFill>
            <a:srgbClr val="00497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Tree>
    <p:extLst>
      <p:ext uri="{BB962C8B-B14F-4D97-AF65-F5344CB8AC3E}">
        <p14:creationId xmlns="" xmlns:p14="http://schemas.microsoft.com/office/powerpoint/2010/main" val="2854730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459518-6909-864B-A11C-666026665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CCA9455-CB86-A048-8EE4-EA5E6E589AA6}"/>
              </a:ext>
            </a:extLst>
          </p:cNvPr>
          <p:cNvSpPr>
            <a:spLocks noGrp="1"/>
          </p:cNvSpPr>
          <p:nvPr>
            <p:ph sz="half" idx="1"/>
          </p:nvPr>
        </p:nvSpPr>
        <p:spPr>
          <a:xfrm>
            <a:off x="462929" y="995656"/>
            <a:ext cx="546720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3ADDF8F-3235-7E44-9B28-A2B076100C67}"/>
              </a:ext>
            </a:extLst>
          </p:cNvPr>
          <p:cNvSpPr>
            <a:spLocks noGrp="1"/>
          </p:cNvSpPr>
          <p:nvPr>
            <p:ph sz="half" idx="2"/>
          </p:nvPr>
        </p:nvSpPr>
        <p:spPr>
          <a:xfrm>
            <a:off x="6311082" y="995656"/>
            <a:ext cx="552828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9BE466EA-0A5C-9443-B959-619A68D7128C}"/>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3205816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873A40-A33D-0440-9F53-3823FC9131FA}"/>
              </a:ext>
            </a:extLst>
          </p:cNvPr>
          <p:cNvSpPr>
            <a:spLocks noGrp="1"/>
          </p:cNvSpPr>
          <p:nvPr>
            <p:ph type="dt" sz="half" idx="10"/>
          </p:nvPr>
        </p:nvSpPr>
        <p:spPr>
          <a:xfrm>
            <a:off x="838094" y="6357822"/>
            <a:ext cx="2742843"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3" name="Footer Placeholder 2">
            <a:extLst>
              <a:ext uri="{FF2B5EF4-FFF2-40B4-BE49-F238E27FC236}">
                <a16:creationId xmlns:a16="http://schemas.microsoft.com/office/drawing/2014/main" xmlns="" id="{1C2500BB-A2AB-5E41-9195-10713DAA097B}"/>
              </a:ext>
            </a:extLst>
          </p:cNvPr>
          <p:cNvSpPr>
            <a:spLocks noGrp="1"/>
          </p:cNvSpPr>
          <p:nvPr>
            <p:ph type="ftr" sz="quarter" idx="11"/>
          </p:nvPr>
        </p:nvSpPr>
        <p:spPr>
          <a:xfrm>
            <a:off x="4038075" y="6357822"/>
            <a:ext cx="4114264"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4" name="Slide Number Placeholder 3">
            <a:extLst>
              <a:ext uri="{FF2B5EF4-FFF2-40B4-BE49-F238E27FC236}">
                <a16:creationId xmlns:a16="http://schemas.microsoft.com/office/drawing/2014/main" xmlns="" id="{A615C5A4-3DA6-3C41-8D14-CCB826E0ECE5}"/>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3699477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3FA7F6BB-3E8B-F642-977F-DB72EB236C3A}"/>
              </a:ext>
            </a:extLst>
          </p:cNvPr>
          <p:cNvPicPr>
            <a:picLocks noChangeAspect="1"/>
          </p:cNvPicPr>
          <p:nvPr userDrawn="1"/>
        </p:nvPicPr>
        <p:blipFill>
          <a:blip r:embed="rId2"/>
          <a:stretch>
            <a:fillRect/>
          </a:stretch>
        </p:blipFill>
        <p:spPr>
          <a:xfrm>
            <a:off x="4766651" y="1957423"/>
            <a:ext cx="2476178" cy="1155968"/>
          </a:xfrm>
          <a:prstGeom prst="rect">
            <a:avLst/>
          </a:prstGeom>
        </p:spPr>
      </p:pic>
      <p:pic>
        <p:nvPicPr>
          <p:cNvPr id="26" name="Picture 25">
            <a:extLst>
              <a:ext uri="{FF2B5EF4-FFF2-40B4-BE49-F238E27FC236}">
                <a16:creationId xmlns:a16="http://schemas.microsoft.com/office/drawing/2014/main" xmlns="" id="{54511D80-C33F-414F-9768-4FFED90C5EFA}"/>
              </a:ext>
            </a:extLst>
          </p:cNvPr>
          <p:cNvPicPr>
            <a:picLocks noChangeAspect="1"/>
          </p:cNvPicPr>
          <p:nvPr userDrawn="1"/>
        </p:nvPicPr>
        <p:blipFill>
          <a:blip r:embed="rId3"/>
          <a:stretch>
            <a:fillRect/>
          </a:stretch>
        </p:blipFill>
        <p:spPr>
          <a:xfrm>
            <a:off x="1852384" y="3507185"/>
            <a:ext cx="8304719" cy="1257591"/>
          </a:xfrm>
          <a:prstGeom prst="rect">
            <a:avLst/>
          </a:prstGeom>
        </p:spPr>
      </p:pic>
      <p:sp>
        <p:nvSpPr>
          <p:cNvPr id="27" name="TextBox 34">
            <a:extLst>
              <a:ext uri="{FF2B5EF4-FFF2-40B4-BE49-F238E27FC236}">
                <a16:creationId xmlns:a16="http://schemas.microsoft.com/office/drawing/2014/main" xmlns="" id="{1260BCDF-BE93-4446-ACDF-BD2980530037}"/>
              </a:ext>
            </a:extLst>
          </p:cNvPr>
          <p:cNvSpPr txBox="1">
            <a:spLocks noChangeArrowheads="1"/>
          </p:cNvSpPr>
          <p:nvPr userDrawn="1"/>
        </p:nvSpPr>
        <p:spPr bwMode="auto">
          <a:xfrm>
            <a:off x="578419" y="6142040"/>
            <a:ext cx="11070212" cy="473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7462" tIns="33731" rIns="67462" bIns="33731">
            <a:spAutoFit/>
          </a:bodyP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defTabSz="542925" eaLnBrk="0" fontAlgn="base" hangingPunct="0">
              <a:spcBef>
                <a:spcPct val="0"/>
              </a:spcBef>
              <a:spcAft>
                <a:spcPct val="0"/>
              </a:spcAft>
              <a:defRPr sz="2100">
                <a:solidFill>
                  <a:schemeClr val="tx1"/>
                </a:solidFill>
                <a:latin typeface="Arial" charset="0"/>
                <a:cs typeface="Arial" charset="0"/>
              </a:defRPr>
            </a:lvl6pPr>
            <a:lvl7pPr marL="2971800" indent="-228600" defTabSz="542925" eaLnBrk="0" fontAlgn="base" hangingPunct="0">
              <a:spcBef>
                <a:spcPct val="0"/>
              </a:spcBef>
              <a:spcAft>
                <a:spcPct val="0"/>
              </a:spcAft>
              <a:defRPr sz="2100">
                <a:solidFill>
                  <a:schemeClr val="tx1"/>
                </a:solidFill>
                <a:latin typeface="Arial" charset="0"/>
                <a:cs typeface="Arial" charset="0"/>
              </a:defRPr>
            </a:lvl7pPr>
            <a:lvl8pPr marL="3429000" indent="-228600" defTabSz="542925" eaLnBrk="0" fontAlgn="base" hangingPunct="0">
              <a:spcBef>
                <a:spcPct val="0"/>
              </a:spcBef>
              <a:spcAft>
                <a:spcPct val="0"/>
              </a:spcAft>
              <a:defRPr sz="2100">
                <a:solidFill>
                  <a:schemeClr val="tx1"/>
                </a:solidFill>
                <a:latin typeface="Arial" charset="0"/>
                <a:cs typeface="Arial" charset="0"/>
              </a:defRPr>
            </a:lvl8pPr>
            <a:lvl9pPr marL="3886200" indent="-228600" defTabSz="542925" eaLnBrk="0" fontAlgn="base" hangingPunct="0">
              <a:spcBef>
                <a:spcPct val="0"/>
              </a:spcBef>
              <a:spcAft>
                <a:spcPct val="0"/>
              </a:spcAft>
              <a:defRPr sz="2100">
                <a:solidFill>
                  <a:schemeClr val="tx1"/>
                </a:solidFill>
                <a:latin typeface="Arial" charset="0"/>
                <a:cs typeface="Arial" charset="0"/>
              </a:defRPr>
            </a:lvl9pPr>
          </a:lstStyle>
          <a:p>
            <a:pPr defTabSz="914400" eaLnBrk="1" fontAlgn="auto" hangingPunct="1">
              <a:spcBef>
                <a:spcPts val="100"/>
              </a:spcBef>
              <a:spcAft>
                <a:spcPts val="100"/>
              </a:spcAft>
            </a:pPr>
            <a:r>
              <a:rPr lang="en-US" sz="800" b="1" dirty="0">
                <a:solidFill>
                  <a:srgbClr val="6E6E6E"/>
                </a:solidFill>
                <a:latin typeface="Calibri" pitchFamily="34" charset="0"/>
                <a:cs typeface="Calibri" pitchFamily="34" charset="0"/>
              </a:rPr>
              <a:t>© 2018, Intellect Design Arena Limited.</a:t>
            </a:r>
          </a:p>
          <a:p>
            <a:pPr defTabSz="914400" eaLnBrk="1" fontAlgn="auto" hangingPunct="1">
              <a:spcBef>
                <a:spcPts val="100"/>
              </a:spcBef>
              <a:spcAft>
                <a:spcPts val="100"/>
              </a:spcAft>
            </a:pPr>
            <a:r>
              <a:rPr lang="en-US" sz="800" dirty="0">
                <a:solidFill>
                  <a:srgbClr val="6E6E6E"/>
                </a:solidFill>
                <a:latin typeface="Calibri" pitchFamily="34" charset="0"/>
                <a:cs typeface="Calibri" pitchFamily="34" charset="0"/>
              </a:rPr>
              <a:t>All rights reserved. These materials are confidential and proprietary to Intellect and no part of these materials should be reproduced, published in any form by any means, electronic or mechanical including photocopy or any information storage or retrieval system nor should the materials be disclosed to third parties without the express written authorization of Intellect Design Arena Limited.</a:t>
            </a:r>
          </a:p>
        </p:txBody>
      </p:sp>
      <p:pic>
        <p:nvPicPr>
          <p:cNvPr id="28" name="Picture 27">
            <a:extLst>
              <a:ext uri="{FF2B5EF4-FFF2-40B4-BE49-F238E27FC236}">
                <a16:creationId xmlns:a16="http://schemas.microsoft.com/office/drawing/2014/main" xmlns="" id="{6F2D6745-3D16-1A41-AA32-58A3BC4018E3}"/>
              </a:ext>
            </a:extLst>
          </p:cNvPr>
          <p:cNvPicPr>
            <a:picLocks noChangeAspect="1"/>
          </p:cNvPicPr>
          <p:nvPr userDrawn="1"/>
        </p:nvPicPr>
        <p:blipFill>
          <a:blip r:embed="rId4"/>
          <a:stretch>
            <a:fillRect/>
          </a:stretch>
        </p:blipFill>
        <p:spPr>
          <a:xfrm>
            <a:off x="662632" y="5797309"/>
            <a:ext cx="4899223" cy="225333"/>
          </a:xfrm>
          <a:prstGeom prst="rect">
            <a:avLst/>
          </a:prstGeom>
        </p:spPr>
      </p:pic>
      <p:pic>
        <p:nvPicPr>
          <p:cNvPr id="29" name="Picture 28">
            <a:extLst>
              <a:ext uri="{FF2B5EF4-FFF2-40B4-BE49-F238E27FC236}">
                <a16:creationId xmlns:a16="http://schemas.microsoft.com/office/drawing/2014/main" xmlns="" id="{C1DC9512-D974-BE4B-B30D-5902E77F97DE}"/>
              </a:ext>
            </a:extLst>
          </p:cNvPr>
          <p:cNvPicPr>
            <a:picLocks noChangeAspect="1"/>
          </p:cNvPicPr>
          <p:nvPr userDrawn="1"/>
        </p:nvPicPr>
        <p:blipFill>
          <a:blip r:embed="rId5"/>
          <a:stretch>
            <a:fillRect/>
          </a:stretch>
        </p:blipFill>
        <p:spPr>
          <a:xfrm>
            <a:off x="10602431" y="5853641"/>
            <a:ext cx="901007" cy="112667"/>
          </a:xfrm>
          <a:prstGeom prst="rect">
            <a:avLst/>
          </a:prstGeom>
        </p:spPr>
      </p:pic>
    </p:spTree>
    <p:extLst>
      <p:ext uri="{BB962C8B-B14F-4D97-AF65-F5344CB8AC3E}">
        <p14:creationId xmlns="" xmlns:p14="http://schemas.microsoft.com/office/powerpoint/2010/main" val="369778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0946704-899B-0F4D-BD98-DFAE827FBFD4}"/>
              </a:ext>
            </a:extLst>
          </p:cNvPr>
          <p:cNvSpPr/>
          <p:nvPr userDrawn="1"/>
        </p:nvSpPr>
        <p:spPr>
          <a:xfrm>
            <a:off x="9499859" y="454287"/>
            <a:ext cx="2324222" cy="674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6" name="Slide Number Placeholder 5">
            <a:extLst>
              <a:ext uri="{FF2B5EF4-FFF2-40B4-BE49-F238E27FC236}">
                <a16:creationId xmlns="" xmlns:a16="http://schemas.microsoft.com/office/drawing/2014/main"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 xmlns:a16="http://schemas.microsoft.com/office/drawing/2014/main" id="{E4063FD7-75FB-D54A-B3F5-56307FE0DA54}"/>
              </a:ext>
            </a:extLst>
          </p:cNvPr>
          <p:cNvSpPr>
            <a:spLocks noGrp="1"/>
          </p:cNvSpPr>
          <p:nvPr>
            <p:ph type="ctrTitle" hasCustomPrompt="1"/>
          </p:nvPr>
        </p:nvSpPr>
        <p:spPr>
          <a:xfrm>
            <a:off x="6168508" y="4058618"/>
            <a:ext cx="5447109" cy="1461581"/>
          </a:xfrm>
        </p:spPr>
        <p:txBody>
          <a:bodyPr anchor="b">
            <a:noAutofit/>
          </a:bodyPr>
          <a:lstStyle>
            <a:lvl1pPr algn="r">
              <a:defRPr sz="4400" b="1">
                <a:solidFill>
                  <a:srgbClr val="004971"/>
                </a:solidFill>
                <a:effectLst/>
                <a:latin typeface="+mn-lt"/>
              </a:defRPr>
            </a:lvl1pPr>
          </a:lstStyle>
          <a:p>
            <a:r>
              <a:rPr lang="en-US" dirty="0"/>
              <a:t>Cover page – insert title</a:t>
            </a:r>
          </a:p>
        </p:txBody>
      </p:sp>
      <p:sp>
        <p:nvSpPr>
          <p:cNvPr id="3" name="Subtitle 2">
            <a:extLst>
              <a:ext uri="{FF2B5EF4-FFF2-40B4-BE49-F238E27FC236}">
                <a16:creationId xmlns="" xmlns:a16="http://schemas.microsoft.com/office/drawing/2014/main" id="{C385DEC2-5161-9F4D-8A89-D30349D9FCBD}"/>
              </a:ext>
            </a:extLst>
          </p:cNvPr>
          <p:cNvSpPr>
            <a:spLocks noGrp="1"/>
          </p:cNvSpPr>
          <p:nvPr>
            <p:ph type="subTitle" idx="1" hasCustomPrompt="1"/>
          </p:nvPr>
        </p:nvSpPr>
        <p:spPr>
          <a:xfrm>
            <a:off x="6168508" y="5619300"/>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7" name="Picture 6">
            <a:extLst>
              <a:ext uri="{FF2B5EF4-FFF2-40B4-BE49-F238E27FC236}">
                <a16:creationId xmlns="" xmlns:a16="http://schemas.microsoft.com/office/drawing/2014/main" id="{8B39D520-9644-7248-91A9-69EB661601BB}"/>
              </a:ext>
            </a:extLst>
          </p:cNvPr>
          <p:cNvPicPr>
            <a:picLocks noChangeAspect="1"/>
          </p:cNvPicPr>
          <p:nvPr userDrawn="1"/>
        </p:nvPicPr>
        <p:blipFill>
          <a:blip r:embed="rId3"/>
          <a:stretch>
            <a:fillRect/>
          </a:stretch>
        </p:blipFill>
        <p:spPr>
          <a:xfrm>
            <a:off x="9499859" y="454287"/>
            <a:ext cx="2324222" cy="674869"/>
          </a:xfrm>
          <a:prstGeom prst="rect">
            <a:avLst/>
          </a:prstGeom>
        </p:spPr>
      </p:pic>
    </p:spTree>
    <p:extLst>
      <p:ext uri="{BB962C8B-B14F-4D97-AF65-F5344CB8AC3E}">
        <p14:creationId xmlns="" xmlns:p14="http://schemas.microsoft.com/office/powerpoint/2010/main" val="277236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3" y="4023880"/>
            <a:ext cx="5447109" cy="1461581"/>
          </a:xfrm>
        </p:spPr>
        <p:txBody>
          <a:bodyPr anchor="b">
            <a:noAutofit/>
          </a:bodyPr>
          <a:lstStyle>
            <a:lvl1pPr algn="r">
              <a:defRPr sz="4000" b="1">
                <a:solidFill>
                  <a:srgbClr val="004971"/>
                </a:solidFill>
                <a:effectLst/>
                <a:latin typeface="+mn-lt"/>
              </a:defRPr>
            </a:lvl1pPr>
          </a:lstStyle>
          <a:p>
            <a:r>
              <a:rPr lang="en-US" dirty="0"/>
              <a:t>Standard 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3" y="5584562"/>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sp>
        <p:nvSpPr>
          <p:cNvPr id="8" name="Rectangle 7">
            <a:extLst>
              <a:ext uri="{FF2B5EF4-FFF2-40B4-BE49-F238E27FC236}">
                <a16:creationId xmlns:a16="http://schemas.microsoft.com/office/drawing/2014/main" xmlns="" id="{92F8D480-D905-EC4A-B25B-EA5E29A477FF}"/>
              </a:ext>
            </a:extLst>
          </p:cNvPr>
          <p:cNvSpPr/>
          <p:nvPr userDrawn="1"/>
        </p:nvSpPr>
        <p:spPr>
          <a:xfrm>
            <a:off x="16648575" y="5879782"/>
            <a:ext cx="842797" cy="843102"/>
          </a:xfrm>
          <a:prstGeom prst="rect">
            <a:avLst/>
          </a:prstGeom>
          <a:solidFill>
            <a:srgbClr val="004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9" name="Rectangle 8">
            <a:extLst>
              <a:ext uri="{FF2B5EF4-FFF2-40B4-BE49-F238E27FC236}">
                <a16:creationId xmlns:a16="http://schemas.microsoft.com/office/drawing/2014/main" xmlns="" id="{D434BCB9-976C-1B43-BA2B-B6E90CED4E93}"/>
              </a:ext>
            </a:extLst>
          </p:cNvPr>
          <p:cNvSpPr/>
          <p:nvPr userDrawn="1"/>
        </p:nvSpPr>
        <p:spPr>
          <a:xfrm>
            <a:off x="15681292" y="5916471"/>
            <a:ext cx="842797" cy="843102"/>
          </a:xfrm>
          <a:prstGeom prst="rect">
            <a:avLst/>
          </a:prstGeom>
          <a:solidFill>
            <a:srgbClr val="0056AC">
              <a:alpha val="88627"/>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a16="http://schemas.microsoft.com/office/drawing/2014/main" xmlns="" id="{79EE7F2A-951C-564F-AC31-CB60A3A5EA5D}"/>
              </a:ext>
            </a:extLst>
          </p:cNvPr>
          <p:cNvSpPr/>
          <p:nvPr userDrawn="1"/>
        </p:nvSpPr>
        <p:spPr>
          <a:xfrm>
            <a:off x="14759624" y="5928722"/>
            <a:ext cx="842797" cy="843102"/>
          </a:xfrm>
          <a:prstGeom prst="rect">
            <a:avLst/>
          </a:prstGeom>
          <a:solidFill>
            <a:srgbClr val="006EA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1" name="Rectangle 10">
            <a:extLst>
              <a:ext uri="{FF2B5EF4-FFF2-40B4-BE49-F238E27FC236}">
                <a16:creationId xmlns:a16="http://schemas.microsoft.com/office/drawing/2014/main" xmlns="" id="{BC0AEC1A-1D44-0348-A0BC-ABC6A1633595}"/>
              </a:ext>
            </a:extLst>
          </p:cNvPr>
          <p:cNvSpPr/>
          <p:nvPr userDrawn="1"/>
        </p:nvSpPr>
        <p:spPr>
          <a:xfrm>
            <a:off x="17615857" y="5890535"/>
            <a:ext cx="842797" cy="843102"/>
          </a:xfrm>
          <a:prstGeom prst="rect">
            <a:avLst/>
          </a:prstGeom>
          <a:solidFill>
            <a:srgbClr val="2A72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2" name="Rectangle 11">
            <a:extLst>
              <a:ext uri="{FF2B5EF4-FFF2-40B4-BE49-F238E27FC236}">
                <a16:creationId xmlns:a16="http://schemas.microsoft.com/office/drawing/2014/main" xmlns="" id="{9BD3397B-5A1C-E84F-BC96-74A1DC308B9F}"/>
              </a:ext>
            </a:extLst>
          </p:cNvPr>
          <p:cNvSpPr/>
          <p:nvPr userDrawn="1"/>
        </p:nvSpPr>
        <p:spPr>
          <a:xfrm>
            <a:off x="13792342" y="5928723"/>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13" name="TextBox 12">
            <a:extLst>
              <a:ext uri="{FF2B5EF4-FFF2-40B4-BE49-F238E27FC236}">
                <a16:creationId xmlns:a16="http://schemas.microsoft.com/office/drawing/2014/main" xmlns="" id="{AC9F4C3A-8C37-9548-BF83-85C0D0A40560}"/>
              </a:ext>
            </a:extLst>
          </p:cNvPr>
          <p:cNvSpPr txBox="1"/>
          <p:nvPr userDrawn="1"/>
        </p:nvSpPr>
        <p:spPr>
          <a:xfrm>
            <a:off x="14590354" y="41932"/>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Titles: </a:t>
            </a:r>
            <a:r>
              <a:rPr lang="en-IN" sz="1100" dirty="0">
                <a:solidFill>
                  <a:srgbClr val="676767"/>
                </a:solidFill>
                <a:latin typeface="Calibri"/>
                <a:cs typeface="+mn-cs"/>
              </a:rPr>
              <a:t>Make your titles headlines that tell the story, not just descriptions</a:t>
            </a:r>
          </a:p>
          <a:p>
            <a:pPr defTabSz="914400" fontAlgn="auto">
              <a:spcBef>
                <a:spcPts val="0"/>
              </a:spcBef>
              <a:spcAft>
                <a:spcPts val="0"/>
              </a:spcAft>
            </a:pPr>
            <a:r>
              <a:rPr lang="en-IN" sz="1100" dirty="0">
                <a:solidFill>
                  <a:srgbClr val="676767"/>
                </a:solidFill>
                <a:latin typeface="Calibri"/>
                <a:cs typeface="+mn-cs"/>
              </a:rPr>
              <a:t>Use only bold black with  iGTB blue colour to emphasize important keywords.</a:t>
            </a:r>
            <a:endParaRPr lang="en-US" sz="1100" dirty="0">
              <a:solidFill>
                <a:srgbClr val="676767"/>
              </a:solidFill>
              <a:latin typeface="Calibri"/>
              <a:cs typeface="+mn-cs"/>
            </a:endParaRPr>
          </a:p>
        </p:txBody>
      </p:sp>
      <p:sp>
        <p:nvSpPr>
          <p:cNvPr id="15" name="TextBox 14">
            <a:extLst>
              <a:ext uri="{FF2B5EF4-FFF2-40B4-BE49-F238E27FC236}">
                <a16:creationId xmlns:a16="http://schemas.microsoft.com/office/drawing/2014/main" xmlns="" id="{2F749D0A-3FC0-0C41-9912-5C58560FBD4F}"/>
              </a:ext>
            </a:extLst>
          </p:cNvPr>
          <p:cNvSpPr txBox="1"/>
          <p:nvPr userDrawn="1"/>
        </p:nvSpPr>
        <p:spPr>
          <a:xfrm>
            <a:off x="12760829" y="5065070"/>
            <a:ext cx="2946399"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Strongly use the blue family colour palette. Semi Transparent allowed upto 20%   </a:t>
            </a:r>
          </a:p>
        </p:txBody>
      </p:sp>
      <p:sp>
        <p:nvSpPr>
          <p:cNvPr id="17" name="TextBox 16">
            <a:extLst>
              <a:ext uri="{FF2B5EF4-FFF2-40B4-BE49-F238E27FC236}">
                <a16:creationId xmlns:a16="http://schemas.microsoft.com/office/drawing/2014/main" xmlns="" id="{38ABB293-66CF-F54B-90CA-C373D43850FA}"/>
              </a:ext>
            </a:extLst>
          </p:cNvPr>
          <p:cNvSpPr txBox="1"/>
          <p:nvPr userDrawn="1"/>
        </p:nvSpPr>
        <p:spPr>
          <a:xfrm>
            <a:off x="14645243" y="1295505"/>
            <a:ext cx="2846129" cy="815797"/>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Subtitles: </a:t>
            </a:r>
            <a:r>
              <a:rPr lang="en-IN" sz="1100" dirty="0">
                <a:solidFill>
                  <a:srgbClr val="676767"/>
                </a:solidFill>
                <a:latin typeface="Calibri"/>
                <a:cs typeface="+mn-cs"/>
              </a:rPr>
              <a:t>Grey Colour to be used only for Subtitle in italic style and body text.  Do not use grey for large areas as it is a dull colour: better a light blue</a:t>
            </a:r>
            <a:endParaRPr lang="en-US" sz="1100" dirty="0">
              <a:solidFill>
                <a:srgbClr val="676767"/>
              </a:solidFill>
              <a:latin typeface="Calibri"/>
              <a:cs typeface="+mn-cs"/>
            </a:endParaRPr>
          </a:p>
        </p:txBody>
      </p:sp>
      <p:sp>
        <p:nvSpPr>
          <p:cNvPr id="18" name="Rectangle 17">
            <a:extLst>
              <a:ext uri="{FF2B5EF4-FFF2-40B4-BE49-F238E27FC236}">
                <a16:creationId xmlns:a16="http://schemas.microsoft.com/office/drawing/2014/main" xmlns="" id="{64AE5C28-9610-E14F-8B52-E23B09A3CE74}"/>
              </a:ext>
            </a:extLst>
          </p:cNvPr>
          <p:cNvSpPr/>
          <p:nvPr userDrawn="1"/>
        </p:nvSpPr>
        <p:spPr>
          <a:xfrm>
            <a:off x="13731620" y="2530797"/>
            <a:ext cx="842797" cy="843102"/>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E7E6E6">
                  <a:lumMod val="10000"/>
                </a:srgbClr>
              </a:solidFill>
            </a:endParaRPr>
          </a:p>
        </p:txBody>
      </p:sp>
      <p:sp>
        <p:nvSpPr>
          <p:cNvPr id="19" name="TextBox 18">
            <a:extLst>
              <a:ext uri="{FF2B5EF4-FFF2-40B4-BE49-F238E27FC236}">
                <a16:creationId xmlns:a16="http://schemas.microsoft.com/office/drawing/2014/main" xmlns="" id="{80EA0B0F-03BA-B747-AC2E-D42ED5C9475D}"/>
              </a:ext>
            </a:extLst>
          </p:cNvPr>
          <p:cNvSpPr txBox="1"/>
          <p:nvPr userDrawn="1"/>
        </p:nvSpPr>
        <p:spPr>
          <a:xfrm>
            <a:off x="14605738" y="2690676"/>
            <a:ext cx="2846129" cy="523341"/>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Black to be used to</a:t>
            </a:r>
          </a:p>
          <a:p>
            <a:pPr defTabSz="914400" fontAlgn="auto">
              <a:spcBef>
                <a:spcPts val="0"/>
              </a:spcBef>
              <a:spcAft>
                <a:spcPts val="0"/>
              </a:spcAft>
            </a:pPr>
            <a:r>
              <a:rPr lang="en-IN" sz="1400" b="1" dirty="0">
                <a:solidFill>
                  <a:srgbClr val="676767"/>
                </a:solidFill>
                <a:latin typeface="Calibri"/>
                <a:cs typeface="+mn-cs"/>
              </a:rPr>
              <a:t>Emphasize keywords</a:t>
            </a:r>
            <a:endParaRPr lang="en-US" sz="1400" dirty="0">
              <a:solidFill>
                <a:srgbClr val="676767"/>
              </a:solidFill>
              <a:latin typeface="Calibri"/>
              <a:cs typeface="+mn-cs"/>
            </a:endParaRPr>
          </a:p>
        </p:txBody>
      </p:sp>
      <p:sp>
        <p:nvSpPr>
          <p:cNvPr id="21" name="Rectangle 20">
            <a:extLst>
              <a:ext uri="{FF2B5EF4-FFF2-40B4-BE49-F238E27FC236}">
                <a16:creationId xmlns:a16="http://schemas.microsoft.com/office/drawing/2014/main" xmlns="" id="{F3C8EA3D-6376-2A40-B438-891236064BC5}"/>
              </a:ext>
            </a:extLst>
          </p:cNvPr>
          <p:cNvSpPr/>
          <p:nvPr userDrawn="1"/>
        </p:nvSpPr>
        <p:spPr>
          <a:xfrm>
            <a:off x="13731620" y="45364"/>
            <a:ext cx="842797" cy="843102"/>
          </a:xfrm>
          <a:prstGeom prst="rect">
            <a:avLst/>
          </a:prstGeom>
          <a:solidFill>
            <a:srgbClr val="1A8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22" name="Rectangle 21">
            <a:extLst>
              <a:ext uri="{FF2B5EF4-FFF2-40B4-BE49-F238E27FC236}">
                <a16:creationId xmlns:a16="http://schemas.microsoft.com/office/drawing/2014/main" xmlns="" id="{B95FC1A5-C132-EB4B-B835-B276BB2FFEFE}"/>
              </a:ext>
            </a:extLst>
          </p:cNvPr>
          <p:cNvSpPr/>
          <p:nvPr userDrawn="1"/>
        </p:nvSpPr>
        <p:spPr>
          <a:xfrm>
            <a:off x="13731620" y="1296226"/>
            <a:ext cx="842797" cy="843102"/>
          </a:xfrm>
          <a:prstGeom prst="rect">
            <a:avLst/>
          </a:prstGeom>
          <a:solidFill>
            <a:srgbClr val="7878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600" b="1" dirty="0">
              <a:solidFill>
                <a:srgbClr val="FFFFFF"/>
              </a:solidFill>
            </a:endParaRPr>
          </a:p>
        </p:txBody>
      </p:sp>
      <p:sp>
        <p:nvSpPr>
          <p:cNvPr id="24" name="object 10">
            <a:extLst>
              <a:ext uri="{FF2B5EF4-FFF2-40B4-BE49-F238E27FC236}">
                <a16:creationId xmlns:a16="http://schemas.microsoft.com/office/drawing/2014/main" xmlns="" id="{D934B6E1-47D4-DB4D-AE26-4E63BB5C2100}"/>
              </a:ext>
            </a:extLst>
          </p:cNvPr>
          <p:cNvSpPr txBox="1"/>
          <p:nvPr userDrawn="1"/>
        </p:nvSpPr>
        <p:spPr>
          <a:xfrm>
            <a:off x="12576031" y="1444041"/>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110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- 110</a:t>
            </a:r>
            <a:endParaRPr sz="1400" dirty="0">
              <a:solidFill>
                <a:srgbClr val="6D6E70"/>
              </a:solidFill>
              <a:latin typeface="Calibri"/>
              <a:cs typeface="Arial"/>
            </a:endParaRPr>
          </a:p>
        </p:txBody>
      </p:sp>
      <p:sp>
        <p:nvSpPr>
          <p:cNvPr id="25" name="object 10">
            <a:extLst>
              <a:ext uri="{FF2B5EF4-FFF2-40B4-BE49-F238E27FC236}">
                <a16:creationId xmlns:a16="http://schemas.microsoft.com/office/drawing/2014/main" xmlns="" id="{B9B394E5-8ADF-C84C-92BA-B276A8714516}"/>
              </a:ext>
            </a:extLst>
          </p:cNvPr>
          <p:cNvSpPr txBox="1"/>
          <p:nvPr userDrawn="1"/>
        </p:nvSpPr>
        <p:spPr>
          <a:xfrm>
            <a:off x="12576031" y="260986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0</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- 0</a:t>
            </a:r>
            <a:endParaRPr sz="1400" dirty="0">
              <a:solidFill>
                <a:srgbClr val="6D6E70"/>
              </a:solidFill>
              <a:latin typeface="Calibri"/>
              <a:cs typeface="Arial"/>
            </a:endParaRPr>
          </a:p>
        </p:txBody>
      </p:sp>
      <p:sp>
        <p:nvSpPr>
          <p:cNvPr id="26" name="object 10">
            <a:extLst>
              <a:ext uri="{FF2B5EF4-FFF2-40B4-BE49-F238E27FC236}">
                <a16:creationId xmlns:a16="http://schemas.microsoft.com/office/drawing/2014/main" xmlns="" id="{D32F30B3-2584-4A4F-9DA8-4C6B6811483F}"/>
              </a:ext>
            </a:extLst>
          </p:cNvPr>
          <p:cNvSpPr txBox="1"/>
          <p:nvPr userDrawn="1"/>
        </p:nvSpPr>
        <p:spPr>
          <a:xfrm>
            <a:off x="12576031" y="179043"/>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0</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143</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- 213</a:t>
            </a:r>
            <a:endParaRPr sz="1400" dirty="0">
              <a:solidFill>
                <a:srgbClr val="6D6E70"/>
              </a:solidFill>
              <a:latin typeface="Calibri"/>
              <a:cs typeface="Arial"/>
            </a:endParaRPr>
          </a:p>
        </p:txBody>
      </p:sp>
      <p:sp>
        <p:nvSpPr>
          <p:cNvPr id="5" name="TextBox 4">
            <a:extLst>
              <a:ext uri="{FF2B5EF4-FFF2-40B4-BE49-F238E27FC236}">
                <a16:creationId xmlns:a16="http://schemas.microsoft.com/office/drawing/2014/main" xmlns="" id="{A3B16413-8AE9-2147-A002-F635DEFB6D1A}"/>
              </a:ext>
            </a:extLst>
          </p:cNvPr>
          <p:cNvSpPr txBox="1"/>
          <p:nvPr userDrawn="1"/>
        </p:nvSpPr>
        <p:spPr>
          <a:xfrm>
            <a:off x="13863052" y="-562756"/>
            <a:ext cx="1873026" cy="369418"/>
          </a:xfrm>
          <a:prstGeom prst="rect">
            <a:avLst/>
          </a:prstGeom>
          <a:noFill/>
        </p:spPr>
        <p:txBody>
          <a:bodyPr wrap="none" rtlCol="0">
            <a:spAutoFit/>
          </a:bodyPr>
          <a:lstStyle/>
          <a:p>
            <a:pPr defTabSz="914400" fontAlgn="auto">
              <a:spcBef>
                <a:spcPts val="0"/>
              </a:spcBef>
              <a:spcAft>
                <a:spcPts val="0"/>
              </a:spcAft>
            </a:pPr>
            <a:r>
              <a:rPr lang="en-US" sz="1800" b="1" dirty="0">
                <a:solidFill>
                  <a:srgbClr val="676767"/>
                </a:solidFill>
                <a:latin typeface="Calibri"/>
                <a:cs typeface="+mn-cs"/>
              </a:rPr>
              <a:t>Color Instructions</a:t>
            </a:r>
          </a:p>
        </p:txBody>
      </p:sp>
      <p:sp>
        <p:nvSpPr>
          <p:cNvPr id="29" name="TextBox 28">
            <a:extLst>
              <a:ext uri="{FF2B5EF4-FFF2-40B4-BE49-F238E27FC236}">
                <a16:creationId xmlns:a16="http://schemas.microsoft.com/office/drawing/2014/main" xmlns="" id="{CE7A5C1A-E080-C14E-9603-303206CDDD1E}"/>
              </a:ext>
            </a:extLst>
          </p:cNvPr>
          <p:cNvSpPr txBox="1"/>
          <p:nvPr userDrawn="1"/>
        </p:nvSpPr>
        <p:spPr>
          <a:xfrm>
            <a:off x="-2557401" y="1989344"/>
            <a:ext cx="2301403" cy="1169822"/>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COVER SLIDE</a:t>
            </a:r>
          </a:p>
          <a:p>
            <a:pPr defTabSz="914400" fontAlgn="auto">
              <a:spcBef>
                <a:spcPts val="0"/>
              </a:spcBef>
              <a:spcAft>
                <a:spcPts val="0"/>
              </a:spcAft>
            </a:pPr>
            <a:r>
              <a:rPr lang="en-IN" sz="1400" b="1" dirty="0">
                <a:solidFill>
                  <a:srgbClr val="676767"/>
                </a:solidFill>
                <a:latin typeface="Calibri"/>
                <a:cs typeface="+mn-cs"/>
              </a:rPr>
              <a:t>Titles: 40</a:t>
            </a:r>
          </a:p>
          <a:p>
            <a:pPr defTabSz="914400" fontAlgn="auto">
              <a:spcBef>
                <a:spcPts val="0"/>
              </a:spcBef>
              <a:spcAft>
                <a:spcPts val="0"/>
              </a:spcAft>
            </a:pPr>
            <a:r>
              <a:rPr lang="en-IN" sz="1400" b="1" dirty="0">
                <a:solidFill>
                  <a:srgbClr val="676767"/>
                </a:solidFill>
                <a:latin typeface="Calibri"/>
                <a:cs typeface="+mn-cs"/>
              </a:rPr>
              <a:t>Subtitle: 24</a:t>
            </a:r>
          </a:p>
          <a:p>
            <a:pPr defTabSz="914400" fontAlgn="auto">
              <a:spcBef>
                <a:spcPts val="0"/>
              </a:spcBef>
              <a:spcAft>
                <a:spcPts val="0"/>
              </a:spcAft>
              <a:defRPr/>
            </a:pPr>
            <a:r>
              <a:rPr lang="en-IN" sz="1400" b="1" dirty="0">
                <a:solidFill>
                  <a:srgbClr val="676767"/>
                </a:solidFill>
                <a:latin typeface="Calibri"/>
                <a:cs typeface="+mn-cs"/>
              </a:rPr>
              <a:t>Font: Calibri</a:t>
            </a:r>
            <a:endParaRPr lang="en-US" sz="1100" dirty="0">
              <a:solidFill>
                <a:srgbClr val="676767"/>
              </a:solidFill>
              <a:latin typeface="Calibri"/>
              <a:cs typeface="+mn-cs"/>
            </a:endParaRPr>
          </a:p>
          <a:p>
            <a:pPr defTabSz="914400" fontAlgn="auto">
              <a:spcBef>
                <a:spcPts val="0"/>
              </a:spcBef>
              <a:spcAft>
                <a:spcPts val="0"/>
              </a:spcAft>
            </a:pPr>
            <a:endParaRPr lang="en-IN" sz="1400" b="1" dirty="0">
              <a:solidFill>
                <a:srgbClr val="676767"/>
              </a:solidFill>
              <a:latin typeface="Calibri"/>
              <a:cs typeface="+mn-cs"/>
            </a:endParaRPr>
          </a:p>
        </p:txBody>
      </p:sp>
      <p:sp>
        <p:nvSpPr>
          <p:cNvPr id="30" name="TextBox 29">
            <a:extLst>
              <a:ext uri="{FF2B5EF4-FFF2-40B4-BE49-F238E27FC236}">
                <a16:creationId xmlns:a16="http://schemas.microsoft.com/office/drawing/2014/main" xmlns="" id="{84FE22E9-373C-5B4D-B3AF-46C0B697C99C}"/>
              </a:ext>
            </a:extLst>
          </p:cNvPr>
          <p:cNvSpPr txBox="1"/>
          <p:nvPr userDrawn="1"/>
        </p:nvSpPr>
        <p:spPr>
          <a:xfrm>
            <a:off x="-2544429" y="1522827"/>
            <a:ext cx="2359256" cy="369418"/>
          </a:xfrm>
          <a:prstGeom prst="rect">
            <a:avLst/>
          </a:prstGeom>
          <a:noFill/>
        </p:spPr>
        <p:txBody>
          <a:bodyPr wrap="square" rtlCol="0">
            <a:spAutoFit/>
          </a:bodyPr>
          <a:lstStyle/>
          <a:p>
            <a:pPr defTabSz="914400" fontAlgn="auto">
              <a:spcBef>
                <a:spcPts val="0"/>
              </a:spcBef>
              <a:spcAft>
                <a:spcPts val="0"/>
              </a:spcAft>
            </a:pPr>
            <a:r>
              <a:rPr lang="en-US" sz="1800" b="1" dirty="0">
                <a:solidFill>
                  <a:srgbClr val="676767"/>
                </a:solidFill>
                <a:latin typeface="Calibri"/>
                <a:cs typeface="+mn-cs"/>
              </a:rPr>
              <a:t>Fonts Size Instructions</a:t>
            </a:r>
          </a:p>
        </p:txBody>
      </p:sp>
      <p:sp>
        <p:nvSpPr>
          <p:cNvPr id="31" name="TextBox 30">
            <a:extLst>
              <a:ext uri="{FF2B5EF4-FFF2-40B4-BE49-F238E27FC236}">
                <a16:creationId xmlns:a16="http://schemas.microsoft.com/office/drawing/2014/main" xmlns="" id="{C1DE9256-B88E-3544-8763-1F65EC290ED2}"/>
              </a:ext>
            </a:extLst>
          </p:cNvPr>
          <p:cNvSpPr txBox="1"/>
          <p:nvPr userDrawn="1"/>
        </p:nvSpPr>
        <p:spPr>
          <a:xfrm>
            <a:off x="-2557401" y="3156413"/>
            <a:ext cx="2301403" cy="954328"/>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TEXT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Body Text: 24</a:t>
            </a:r>
          </a:p>
          <a:p>
            <a:pPr defTabSz="914400" fontAlgn="auto">
              <a:spcBef>
                <a:spcPts val="0"/>
              </a:spcBef>
              <a:spcAft>
                <a:spcPts val="0"/>
              </a:spcAft>
            </a:pPr>
            <a:r>
              <a:rPr lang="en-IN" sz="1400" b="1" dirty="0">
                <a:solidFill>
                  <a:srgbClr val="676767"/>
                </a:solidFill>
                <a:latin typeface="Calibri"/>
                <a:cs typeface="+mn-cs"/>
              </a:rPr>
              <a:t>Font: Calibri</a:t>
            </a:r>
            <a:endParaRPr lang="en-US" sz="1100" dirty="0">
              <a:solidFill>
                <a:srgbClr val="676767"/>
              </a:solidFill>
              <a:latin typeface="Calibri"/>
              <a:cs typeface="+mn-cs"/>
            </a:endParaRPr>
          </a:p>
        </p:txBody>
      </p:sp>
      <p:sp>
        <p:nvSpPr>
          <p:cNvPr id="32" name="TextBox 31">
            <a:extLst>
              <a:ext uri="{FF2B5EF4-FFF2-40B4-BE49-F238E27FC236}">
                <a16:creationId xmlns:a16="http://schemas.microsoft.com/office/drawing/2014/main" xmlns="" id="{79B6CEB3-6A92-3C45-934D-DF74D310969B}"/>
              </a:ext>
            </a:extLst>
          </p:cNvPr>
          <p:cNvSpPr txBox="1"/>
          <p:nvPr userDrawn="1"/>
        </p:nvSpPr>
        <p:spPr>
          <a:xfrm>
            <a:off x="-2557401" y="4326235"/>
            <a:ext cx="2301403"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FOR SEPARATOR SLIDE</a:t>
            </a:r>
          </a:p>
          <a:p>
            <a:pPr defTabSz="914400" fontAlgn="auto">
              <a:spcBef>
                <a:spcPts val="0"/>
              </a:spcBef>
              <a:spcAft>
                <a:spcPts val="0"/>
              </a:spcAft>
            </a:pPr>
            <a:r>
              <a:rPr lang="en-IN" sz="1400" b="1" dirty="0">
                <a:solidFill>
                  <a:srgbClr val="676767"/>
                </a:solidFill>
                <a:latin typeface="Calibri"/>
                <a:cs typeface="+mn-cs"/>
              </a:rPr>
              <a:t>Titles: 32</a:t>
            </a:r>
          </a:p>
          <a:p>
            <a:pPr defTabSz="914400" fontAlgn="auto">
              <a:spcBef>
                <a:spcPts val="0"/>
              </a:spcBef>
              <a:spcAft>
                <a:spcPts val="0"/>
              </a:spcAft>
            </a:pPr>
            <a:r>
              <a:rPr lang="en-IN" sz="1400" b="1" dirty="0">
                <a:solidFill>
                  <a:srgbClr val="676767"/>
                </a:solidFill>
                <a:latin typeface="Calibri"/>
                <a:cs typeface="+mn-cs"/>
              </a:rPr>
              <a:t>Font: Georgia</a:t>
            </a:r>
          </a:p>
        </p:txBody>
      </p:sp>
      <p:sp>
        <p:nvSpPr>
          <p:cNvPr id="33" name="Rectangle 32">
            <a:extLst>
              <a:ext uri="{FF2B5EF4-FFF2-40B4-BE49-F238E27FC236}">
                <a16:creationId xmlns:a16="http://schemas.microsoft.com/office/drawing/2014/main" xmlns="" id="{A3E3A8FB-6D98-2B4B-818E-78CE83BE4FFD}"/>
              </a:ext>
            </a:extLst>
          </p:cNvPr>
          <p:cNvSpPr/>
          <p:nvPr userDrawn="1"/>
        </p:nvSpPr>
        <p:spPr>
          <a:xfrm>
            <a:off x="12815717" y="5928723"/>
            <a:ext cx="842797" cy="843102"/>
          </a:xfrm>
          <a:prstGeom prst="rect">
            <a:avLst/>
          </a:prstGeom>
          <a:solidFill>
            <a:srgbClr val="1DA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4" name="TextBox 33">
            <a:extLst>
              <a:ext uri="{FF2B5EF4-FFF2-40B4-BE49-F238E27FC236}">
                <a16:creationId xmlns:a16="http://schemas.microsoft.com/office/drawing/2014/main" xmlns="" id="{851D13AE-08CB-6F44-AE9C-AB3E37A551E1}"/>
              </a:ext>
            </a:extLst>
          </p:cNvPr>
          <p:cNvSpPr txBox="1"/>
          <p:nvPr userDrawn="1"/>
        </p:nvSpPr>
        <p:spPr>
          <a:xfrm>
            <a:off x="14635139" y="3835182"/>
            <a:ext cx="1748387" cy="738835"/>
          </a:xfrm>
          <a:prstGeom prst="rect">
            <a:avLst/>
          </a:prstGeom>
          <a:noFill/>
        </p:spPr>
        <p:txBody>
          <a:bodyPr wrap="square" rtlCol="0">
            <a:spAutoFit/>
          </a:bodyPr>
          <a:lstStyle/>
          <a:p>
            <a:pPr defTabSz="914400" fontAlgn="auto">
              <a:spcBef>
                <a:spcPts val="0"/>
              </a:spcBef>
              <a:spcAft>
                <a:spcPts val="0"/>
              </a:spcAft>
            </a:pPr>
            <a:r>
              <a:rPr lang="en-IN" sz="1400" b="1" dirty="0">
                <a:solidFill>
                  <a:srgbClr val="676767"/>
                </a:solidFill>
                <a:latin typeface="Calibri"/>
                <a:cs typeface="+mn-cs"/>
              </a:rPr>
              <a:t>Gold can be used sparingly for emphasis or contrast</a:t>
            </a:r>
            <a:endParaRPr lang="en-US" sz="1400" dirty="0">
              <a:solidFill>
                <a:srgbClr val="676767"/>
              </a:solidFill>
              <a:latin typeface="Calibri"/>
              <a:cs typeface="+mn-cs"/>
            </a:endParaRPr>
          </a:p>
        </p:txBody>
      </p:sp>
      <p:sp>
        <p:nvSpPr>
          <p:cNvPr id="35" name="Rectangle 34">
            <a:extLst>
              <a:ext uri="{FF2B5EF4-FFF2-40B4-BE49-F238E27FC236}">
                <a16:creationId xmlns:a16="http://schemas.microsoft.com/office/drawing/2014/main" xmlns="" id="{13C99A23-1B3B-D947-90F9-527E4036396A}"/>
              </a:ext>
            </a:extLst>
          </p:cNvPr>
          <p:cNvSpPr/>
          <p:nvPr userDrawn="1"/>
        </p:nvSpPr>
        <p:spPr>
          <a:xfrm>
            <a:off x="13731620" y="3753455"/>
            <a:ext cx="842797" cy="843102"/>
          </a:xfrm>
          <a:prstGeom prst="rect">
            <a:avLst/>
          </a:prstGeom>
          <a:solidFill>
            <a:srgbClr val="BB94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sz="1800" b="1" dirty="0">
              <a:solidFill>
                <a:srgbClr val="FFFFFF"/>
              </a:solidFill>
            </a:endParaRPr>
          </a:p>
        </p:txBody>
      </p:sp>
      <p:sp>
        <p:nvSpPr>
          <p:cNvPr id="36" name="object 10">
            <a:extLst>
              <a:ext uri="{FF2B5EF4-FFF2-40B4-BE49-F238E27FC236}">
                <a16:creationId xmlns:a16="http://schemas.microsoft.com/office/drawing/2014/main" xmlns="" id="{C9E8795B-A872-714E-8795-7B9ECD343BD4}"/>
              </a:ext>
            </a:extLst>
          </p:cNvPr>
          <p:cNvSpPr txBox="1"/>
          <p:nvPr userDrawn="1"/>
        </p:nvSpPr>
        <p:spPr>
          <a:xfrm>
            <a:off x="12576031" y="3839106"/>
            <a:ext cx="1194978" cy="684962"/>
          </a:xfrm>
          <a:prstGeom prst="rect">
            <a:avLst/>
          </a:prstGeom>
        </p:spPr>
        <p:txBody>
          <a:bodyPr vert="horz" wrap="square" lIns="0" tIns="12700" rIns="0" bIns="0" rtlCol="0">
            <a:spAutoFit/>
          </a:bodyPr>
          <a:lstStyle/>
          <a:p>
            <a:pPr marL="25400" marR="79375" indent="-12700" algn="ctr" defTabSz="914400" fontAlgn="auto">
              <a:spcBef>
                <a:spcPts val="100"/>
              </a:spcBef>
              <a:spcAft>
                <a:spcPts val="0"/>
              </a:spcAft>
            </a:pPr>
            <a:r>
              <a:rPr lang="en-US" sz="1400" spc="-70" dirty="0">
                <a:solidFill>
                  <a:srgbClr val="6D6E70"/>
                </a:solidFill>
                <a:latin typeface="Calibri"/>
                <a:cs typeface="Arial"/>
              </a:rPr>
              <a:t>Red – 187</a:t>
            </a:r>
          </a:p>
          <a:p>
            <a:pPr marL="25400" marR="79375" indent="-12700" algn="ctr" defTabSz="914400" fontAlgn="auto">
              <a:spcBef>
                <a:spcPts val="100"/>
              </a:spcBef>
              <a:spcAft>
                <a:spcPts val="0"/>
              </a:spcAft>
            </a:pPr>
            <a:r>
              <a:rPr lang="en-US" sz="1400" spc="-70" dirty="0">
                <a:solidFill>
                  <a:srgbClr val="6D6E70"/>
                </a:solidFill>
                <a:latin typeface="Calibri"/>
                <a:cs typeface="Arial"/>
              </a:rPr>
              <a:t>Green – 148</a:t>
            </a:r>
          </a:p>
          <a:p>
            <a:pPr marL="25400" marR="79375" indent="-12700" algn="ctr" defTabSz="914400" fontAlgn="auto">
              <a:spcBef>
                <a:spcPts val="100"/>
              </a:spcBef>
              <a:spcAft>
                <a:spcPts val="0"/>
              </a:spcAft>
            </a:pPr>
            <a:r>
              <a:rPr lang="en-US" sz="1400" spc="-70" dirty="0">
                <a:solidFill>
                  <a:srgbClr val="6D6E70"/>
                </a:solidFill>
                <a:latin typeface="Calibri"/>
                <a:cs typeface="Arial"/>
              </a:rPr>
              <a:t>Blue - 93</a:t>
            </a:r>
            <a:endParaRPr sz="1400" dirty="0">
              <a:solidFill>
                <a:srgbClr val="6D6E70"/>
              </a:solidFill>
              <a:latin typeface="Calibri"/>
              <a:cs typeface="Arial"/>
            </a:endParaRPr>
          </a:p>
        </p:txBody>
      </p:sp>
      <p:pic>
        <p:nvPicPr>
          <p:cNvPr id="37" name="Picture 36">
            <a:extLst>
              <a:ext uri="{FF2B5EF4-FFF2-40B4-BE49-F238E27FC236}">
                <a16:creationId xmlns:a16="http://schemas.microsoft.com/office/drawing/2014/main" xmlns="" id="{33C38A45-FB48-BE49-986B-5649CCA00113}"/>
              </a:ext>
            </a:extLst>
          </p:cNvPr>
          <p:cNvPicPr>
            <a:picLocks noChangeAspect="1"/>
          </p:cNvPicPr>
          <p:nvPr userDrawn="1"/>
        </p:nvPicPr>
        <p:blipFill>
          <a:blip r:embed="rId3"/>
          <a:stretch>
            <a:fillRect/>
          </a:stretch>
        </p:blipFill>
        <p:spPr>
          <a:xfrm>
            <a:off x="9643271" y="166398"/>
            <a:ext cx="2324222" cy="674869"/>
          </a:xfrm>
          <a:prstGeom prst="rect">
            <a:avLst/>
          </a:prstGeom>
        </p:spPr>
      </p:pic>
    </p:spTree>
    <p:extLst>
      <p:ext uri="{BB962C8B-B14F-4D97-AF65-F5344CB8AC3E}">
        <p14:creationId xmlns="" xmlns:p14="http://schemas.microsoft.com/office/powerpoint/2010/main" val="3674725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Cov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0946704-899B-0F4D-BD98-DFAE827FBFD4}"/>
              </a:ext>
            </a:extLst>
          </p:cNvPr>
          <p:cNvSpPr/>
          <p:nvPr userDrawn="1"/>
        </p:nvSpPr>
        <p:spPr>
          <a:xfrm>
            <a:off x="9499854" y="454282"/>
            <a:ext cx="2324222" cy="674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3" y="4058613"/>
            <a:ext cx="5447109" cy="1461581"/>
          </a:xfrm>
        </p:spPr>
        <p:txBody>
          <a:bodyPr anchor="b">
            <a:noAutofit/>
          </a:bodyPr>
          <a:lstStyle>
            <a:lvl1pPr algn="r">
              <a:defRPr sz="4400" b="1">
                <a:solidFill>
                  <a:srgbClr val="004971"/>
                </a:solidFill>
                <a:effectLst/>
                <a:latin typeface="+mn-lt"/>
              </a:defRPr>
            </a:lvl1pPr>
          </a:lstStyle>
          <a:p>
            <a:r>
              <a:rPr lang="en-US" dirty="0"/>
              <a:t>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3" y="5619295"/>
            <a:ext cx="5447109" cy="460783"/>
          </a:xfrm>
        </p:spPr>
        <p:txBody>
          <a:bodyPr/>
          <a:lstStyle>
            <a:lvl1pPr marL="0" indent="0" algn="r">
              <a:buNone/>
              <a:defRPr sz="2400" b="0">
                <a:solidFill>
                  <a:schemeClr val="bg1">
                    <a:lumMod val="5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7" name="Picture 6">
            <a:extLst>
              <a:ext uri="{FF2B5EF4-FFF2-40B4-BE49-F238E27FC236}">
                <a16:creationId xmlns:a16="http://schemas.microsoft.com/office/drawing/2014/main" xmlns="" id="{8B39D520-9644-7248-91A9-69EB661601BB}"/>
              </a:ext>
            </a:extLst>
          </p:cNvPr>
          <p:cNvPicPr>
            <a:picLocks noChangeAspect="1"/>
          </p:cNvPicPr>
          <p:nvPr userDrawn="1"/>
        </p:nvPicPr>
        <p:blipFill>
          <a:blip r:embed="rId3"/>
          <a:stretch>
            <a:fillRect/>
          </a:stretch>
        </p:blipFill>
        <p:spPr>
          <a:xfrm>
            <a:off x="9643271" y="166398"/>
            <a:ext cx="2324222" cy="674869"/>
          </a:xfrm>
          <a:prstGeom prst="rect">
            <a:avLst/>
          </a:prstGeom>
        </p:spPr>
      </p:pic>
    </p:spTree>
    <p:extLst>
      <p:ext uri="{BB962C8B-B14F-4D97-AF65-F5344CB8AC3E}">
        <p14:creationId xmlns="" xmlns:p14="http://schemas.microsoft.com/office/powerpoint/2010/main" val="1672473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Cover Slide 2">
    <p:bg>
      <p:bgPr>
        <a:solidFill>
          <a:schemeClr val="accent1">
            <a:tint val="4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pic>
        <p:nvPicPr>
          <p:cNvPr id="5" name="Picture 4">
            <a:extLst>
              <a:ext uri="{FF2B5EF4-FFF2-40B4-BE49-F238E27FC236}">
                <a16:creationId xmlns:a16="http://schemas.microsoft.com/office/drawing/2014/main" xmlns="" id="{791CDD54-C3D0-A946-A1FE-7D7A76B7A331}"/>
              </a:ext>
            </a:extLst>
          </p:cNvPr>
          <p:cNvPicPr>
            <a:picLocks noChangeAspect="1"/>
          </p:cNvPicPr>
          <p:nvPr userDrawn="1"/>
        </p:nvPicPr>
        <p:blipFill rotWithShape="1">
          <a:blip r:embed="rId2"/>
          <a:srcRect t="17283"/>
          <a:stretch/>
        </p:blipFill>
        <p:spPr>
          <a:xfrm>
            <a:off x="0" y="0"/>
            <a:ext cx="12190413" cy="6859588"/>
          </a:xfrm>
          <a:prstGeom prst="rect">
            <a:avLst/>
          </a:prstGeom>
        </p:spPr>
      </p:pic>
      <p:sp>
        <p:nvSpPr>
          <p:cNvPr id="7" name="Rectangle 6">
            <a:extLst>
              <a:ext uri="{FF2B5EF4-FFF2-40B4-BE49-F238E27FC236}">
                <a16:creationId xmlns:a16="http://schemas.microsoft.com/office/drawing/2014/main" xmlns="" id="{9C103C18-2C5A-8946-B62A-990CE58BBA1D}"/>
              </a:ext>
            </a:extLst>
          </p:cNvPr>
          <p:cNvSpPr/>
          <p:nvPr userDrawn="1"/>
        </p:nvSpPr>
        <p:spPr>
          <a:xfrm>
            <a:off x="10676442" y="0"/>
            <a:ext cx="1513971" cy="6859588"/>
          </a:xfrm>
          <a:prstGeom prst="rect">
            <a:avLst/>
          </a:prstGeom>
          <a:solidFill>
            <a:srgbClr val="003A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8" name="Rectangle 7">
            <a:extLst>
              <a:ext uri="{FF2B5EF4-FFF2-40B4-BE49-F238E27FC236}">
                <a16:creationId xmlns:a16="http://schemas.microsoft.com/office/drawing/2014/main" xmlns="" id="{A3C72A47-6317-3B4B-ACDC-1F2B259C4284}"/>
              </a:ext>
            </a:extLst>
          </p:cNvPr>
          <p:cNvSpPr/>
          <p:nvPr userDrawn="1"/>
        </p:nvSpPr>
        <p:spPr>
          <a:xfrm>
            <a:off x="9162471" y="0"/>
            <a:ext cx="1513971" cy="6859588"/>
          </a:xfrm>
          <a:prstGeom prst="rect">
            <a:avLst/>
          </a:prstGeom>
          <a:solidFill>
            <a:srgbClr val="004063">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9" name="Rectangle 8">
            <a:extLst>
              <a:ext uri="{FF2B5EF4-FFF2-40B4-BE49-F238E27FC236}">
                <a16:creationId xmlns:a16="http://schemas.microsoft.com/office/drawing/2014/main" xmlns="" id="{39D799B1-461E-3E40-8257-1306A35FE45B}"/>
              </a:ext>
            </a:extLst>
          </p:cNvPr>
          <p:cNvSpPr/>
          <p:nvPr userDrawn="1"/>
        </p:nvSpPr>
        <p:spPr>
          <a:xfrm>
            <a:off x="7648500" y="0"/>
            <a:ext cx="1513971" cy="6859588"/>
          </a:xfrm>
          <a:prstGeom prst="rect">
            <a:avLst/>
          </a:prstGeom>
          <a:solidFill>
            <a:srgbClr val="00406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a16="http://schemas.microsoft.com/office/drawing/2014/main" xmlns="" id="{012B1793-D0CE-6D4B-BC3F-43EF155DF7A1}"/>
              </a:ext>
            </a:extLst>
          </p:cNvPr>
          <p:cNvSpPr/>
          <p:nvPr userDrawn="1"/>
        </p:nvSpPr>
        <p:spPr>
          <a:xfrm>
            <a:off x="6134529" y="0"/>
            <a:ext cx="1513971" cy="6859588"/>
          </a:xfrm>
          <a:prstGeom prst="rect">
            <a:avLst/>
          </a:prstGeom>
          <a:solidFill>
            <a:srgbClr val="00406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1" name="Rectangle 10">
            <a:extLst>
              <a:ext uri="{FF2B5EF4-FFF2-40B4-BE49-F238E27FC236}">
                <a16:creationId xmlns:a16="http://schemas.microsoft.com/office/drawing/2014/main" xmlns="" id="{C46ACA1B-055E-0742-9CD3-F17C542ABF92}"/>
              </a:ext>
            </a:extLst>
          </p:cNvPr>
          <p:cNvSpPr/>
          <p:nvPr userDrawn="1"/>
        </p:nvSpPr>
        <p:spPr>
          <a:xfrm>
            <a:off x="4620495" y="0"/>
            <a:ext cx="1513971" cy="6859588"/>
          </a:xfrm>
          <a:prstGeom prst="rect">
            <a:avLst/>
          </a:prstGeom>
          <a:solidFill>
            <a:srgbClr val="00406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2" name="Rectangle 11">
            <a:extLst>
              <a:ext uri="{FF2B5EF4-FFF2-40B4-BE49-F238E27FC236}">
                <a16:creationId xmlns:a16="http://schemas.microsoft.com/office/drawing/2014/main" xmlns="" id="{E51C539E-0C3C-954A-9B6A-29B96C7FD6FC}"/>
              </a:ext>
            </a:extLst>
          </p:cNvPr>
          <p:cNvSpPr/>
          <p:nvPr userDrawn="1"/>
        </p:nvSpPr>
        <p:spPr>
          <a:xfrm>
            <a:off x="3106461" y="0"/>
            <a:ext cx="1513971" cy="6859588"/>
          </a:xfrm>
          <a:prstGeom prst="rect">
            <a:avLst/>
          </a:prstGeom>
          <a:solidFill>
            <a:srgbClr val="00406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3" name="Rectangle 12">
            <a:extLst>
              <a:ext uri="{FF2B5EF4-FFF2-40B4-BE49-F238E27FC236}">
                <a16:creationId xmlns:a16="http://schemas.microsoft.com/office/drawing/2014/main" xmlns="" id="{65DE5C8A-1D1D-1E49-B487-0222111240E6}"/>
              </a:ext>
            </a:extLst>
          </p:cNvPr>
          <p:cNvSpPr/>
          <p:nvPr userDrawn="1"/>
        </p:nvSpPr>
        <p:spPr>
          <a:xfrm>
            <a:off x="1613507" y="0"/>
            <a:ext cx="1513971" cy="6859588"/>
          </a:xfrm>
          <a:prstGeom prst="rect">
            <a:avLst/>
          </a:prstGeom>
          <a:solidFill>
            <a:srgbClr val="004063">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4" name="Rectangle 13">
            <a:extLst>
              <a:ext uri="{FF2B5EF4-FFF2-40B4-BE49-F238E27FC236}">
                <a16:creationId xmlns:a16="http://schemas.microsoft.com/office/drawing/2014/main" xmlns="" id="{402F24C6-F036-4944-B8FC-DEABF9D55683}"/>
              </a:ext>
            </a:extLst>
          </p:cNvPr>
          <p:cNvSpPr/>
          <p:nvPr userDrawn="1"/>
        </p:nvSpPr>
        <p:spPr>
          <a:xfrm>
            <a:off x="0" y="0"/>
            <a:ext cx="1613507" cy="6859588"/>
          </a:xfrm>
          <a:prstGeom prst="rect">
            <a:avLst/>
          </a:prstGeom>
          <a:solidFill>
            <a:srgbClr val="00406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a16="http://schemas.microsoft.com/office/drawing/2014/main" xmlns="" id="{E4063FD7-75FB-D54A-B3F5-56307FE0DA54}"/>
              </a:ext>
            </a:extLst>
          </p:cNvPr>
          <p:cNvSpPr>
            <a:spLocks noGrp="1"/>
          </p:cNvSpPr>
          <p:nvPr>
            <p:ph type="ctrTitle" hasCustomPrompt="1"/>
          </p:nvPr>
        </p:nvSpPr>
        <p:spPr>
          <a:xfrm>
            <a:off x="6168503" y="4058613"/>
            <a:ext cx="5447109" cy="1461581"/>
          </a:xfrm>
        </p:spPr>
        <p:txBody>
          <a:bodyPr anchor="b">
            <a:noAutofit/>
          </a:bodyPr>
          <a:lstStyle>
            <a:lvl1pPr algn="r">
              <a:defRPr sz="4400" b="1">
                <a:solidFill>
                  <a:schemeClr val="bg1"/>
                </a:solidFill>
                <a:effectLst/>
                <a:latin typeface="+mn-lt"/>
              </a:defRPr>
            </a:lvl1pPr>
          </a:lstStyle>
          <a:p>
            <a:r>
              <a:rPr lang="en-US" dirty="0"/>
              <a:t>Cover page – insert title</a:t>
            </a:r>
          </a:p>
        </p:txBody>
      </p:sp>
      <p:sp>
        <p:nvSpPr>
          <p:cNvPr id="3" name="Subtitle 2">
            <a:extLst>
              <a:ext uri="{FF2B5EF4-FFF2-40B4-BE49-F238E27FC236}">
                <a16:creationId xmlns:a16="http://schemas.microsoft.com/office/drawing/2014/main" xmlns="" id="{C385DEC2-5161-9F4D-8A89-D30349D9FCBD}"/>
              </a:ext>
            </a:extLst>
          </p:cNvPr>
          <p:cNvSpPr>
            <a:spLocks noGrp="1"/>
          </p:cNvSpPr>
          <p:nvPr>
            <p:ph type="subTitle" idx="1" hasCustomPrompt="1"/>
          </p:nvPr>
        </p:nvSpPr>
        <p:spPr>
          <a:xfrm>
            <a:off x="6168503" y="5619295"/>
            <a:ext cx="5447109" cy="460783"/>
          </a:xfrm>
        </p:spPr>
        <p:txBody>
          <a:bodyPr/>
          <a:lstStyle>
            <a:lvl1pPr marL="0" indent="0" algn="r">
              <a:buNone/>
              <a:defRPr sz="2400" b="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20" name="Picture 19">
            <a:extLst>
              <a:ext uri="{FF2B5EF4-FFF2-40B4-BE49-F238E27FC236}">
                <a16:creationId xmlns:a16="http://schemas.microsoft.com/office/drawing/2014/main" xmlns="" id="{7A6E5703-88F3-4247-8960-DF792C008F04}"/>
              </a:ext>
            </a:extLst>
          </p:cNvPr>
          <p:cNvPicPr>
            <a:picLocks noChangeAspect="1"/>
          </p:cNvPicPr>
          <p:nvPr userDrawn="1"/>
        </p:nvPicPr>
        <p:blipFill>
          <a:blip r:embed="rId3"/>
          <a:stretch>
            <a:fillRect/>
          </a:stretch>
        </p:blipFill>
        <p:spPr>
          <a:xfrm>
            <a:off x="8712403" y="71734"/>
            <a:ext cx="3306130" cy="959979"/>
          </a:xfrm>
          <a:prstGeom prst="rect">
            <a:avLst/>
          </a:prstGeom>
        </p:spPr>
      </p:pic>
    </p:spTree>
    <p:extLst>
      <p:ext uri="{BB962C8B-B14F-4D97-AF65-F5344CB8AC3E}">
        <p14:creationId xmlns="" xmlns:p14="http://schemas.microsoft.com/office/powerpoint/2010/main" val="2330841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B839E3-3BB2-7748-9A64-875E5F09F4C3}"/>
              </a:ext>
            </a:extLst>
          </p:cNvPr>
          <p:cNvSpPr>
            <a:spLocks noGrp="1"/>
          </p:cNvSpPr>
          <p:nvPr>
            <p:ph type="title" hasCustomPrompt="1"/>
          </p:nvPr>
        </p:nvSpPr>
        <p:spPr/>
        <p:txBody>
          <a:bodyPr/>
          <a:lstStyle>
            <a:lvl1pPr>
              <a:defRPr/>
            </a:lvl1pPr>
          </a:lstStyle>
          <a:p>
            <a:r>
              <a:rPr lang="en-US" dirty="0"/>
              <a:t>Insert Title (Use Blue to emphasize keywords)</a:t>
            </a:r>
          </a:p>
        </p:txBody>
      </p:sp>
      <p:sp>
        <p:nvSpPr>
          <p:cNvPr id="3" name="Content Placeholder 2">
            <a:extLst>
              <a:ext uri="{FF2B5EF4-FFF2-40B4-BE49-F238E27FC236}">
                <a16:creationId xmlns:a16="http://schemas.microsoft.com/office/drawing/2014/main" xmlns="" id="{E639C6F2-A01B-E84D-B72A-8E4CAB6FE7AE}"/>
              </a:ext>
            </a:extLst>
          </p:cNvPr>
          <p:cNvSpPr>
            <a:spLocks noGrp="1"/>
          </p:cNvSpPr>
          <p:nvPr>
            <p:ph idx="1"/>
          </p:nvPr>
        </p:nvSpPr>
        <p:spPr>
          <a:xfrm>
            <a:off x="462927" y="1007231"/>
            <a:ext cx="11376433" cy="5171163"/>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1888446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B839E3-3BB2-7748-9A64-875E5F09F4C3}"/>
              </a:ext>
            </a:extLst>
          </p:cNvPr>
          <p:cNvSpPr>
            <a:spLocks noGrp="1"/>
          </p:cNvSpPr>
          <p:nvPr>
            <p:ph type="title" hasCustomPrompt="1"/>
          </p:nvPr>
        </p:nvSpPr>
        <p:spPr>
          <a:xfrm>
            <a:off x="462927" y="394679"/>
            <a:ext cx="11376433" cy="480131"/>
          </a:xfrm>
        </p:spPr>
        <p:txBody>
          <a:bodyPr>
            <a:spAutoFit/>
          </a:bodyPr>
          <a:lstStyle>
            <a:lvl1pPr>
              <a:defRPr/>
            </a:lvl1pPr>
          </a:lstStyle>
          <a:p>
            <a:r>
              <a:rPr lang="en-US" dirty="0"/>
              <a:t>Insert Title (Use Blue to emphasize keywords)</a:t>
            </a:r>
          </a:p>
        </p:txBody>
      </p:sp>
      <p:sp>
        <p:nvSpPr>
          <p:cNvPr id="3" name="Content Placeholder 2">
            <a:extLst>
              <a:ext uri="{FF2B5EF4-FFF2-40B4-BE49-F238E27FC236}">
                <a16:creationId xmlns:a16="http://schemas.microsoft.com/office/drawing/2014/main" xmlns="" id="{E639C6F2-A01B-E84D-B72A-8E4CAB6FE7AE}"/>
              </a:ext>
            </a:extLst>
          </p:cNvPr>
          <p:cNvSpPr>
            <a:spLocks noGrp="1"/>
          </p:cNvSpPr>
          <p:nvPr>
            <p:ph idx="1"/>
          </p:nvPr>
        </p:nvSpPr>
        <p:spPr>
          <a:xfrm>
            <a:off x="462927" y="1461383"/>
            <a:ext cx="11376433" cy="4717011"/>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5" name="Text Placeholder 4">
            <a:extLst>
              <a:ext uri="{FF2B5EF4-FFF2-40B4-BE49-F238E27FC236}">
                <a16:creationId xmlns:a16="http://schemas.microsoft.com/office/drawing/2014/main" xmlns="" id="{D34F2657-BEE2-6B45-9071-7A6CC98B87AF}"/>
              </a:ext>
            </a:extLst>
          </p:cNvPr>
          <p:cNvSpPr>
            <a:spLocks noGrp="1"/>
          </p:cNvSpPr>
          <p:nvPr>
            <p:ph type="body" sz="quarter" idx="13" hasCustomPrompt="1"/>
          </p:nvPr>
        </p:nvSpPr>
        <p:spPr>
          <a:xfrm>
            <a:off x="463490" y="925728"/>
            <a:ext cx="11376132" cy="400460"/>
          </a:xfrm>
        </p:spPr>
        <p:txBody>
          <a:bodyPr>
            <a:normAutofit/>
          </a:bodyPr>
          <a:lstStyle>
            <a:lvl1pPr marL="0" indent="0">
              <a:buNone/>
              <a:defRPr sz="1800" i="1"/>
            </a:lvl1pPr>
          </a:lstStyle>
          <a:p>
            <a:pPr lvl="0"/>
            <a:r>
              <a:rPr lang="en-US" dirty="0"/>
              <a:t>Subtitle</a:t>
            </a:r>
          </a:p>
        </p:txBody>
      </p:sp>
    </p:spTree>
    <p:extLst>
      <p:ext uri="{BB962C8B-B14F-4D97-AF65-F5344CB8AC3E}">
        <p14:creationId xmlns="" xmlns:p14="http://schemas.microsoft.com/office/powerpoint/2010/main" val="4282027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979947B-10B7-9E45-BF85-295D61A12742}"/>
              </a:ext>
            </a:extLst>
          </p:cNvPr>
          <p:cNvSpPr/>
          <p:nvPr userDrawn="1"/>
        </p:nvSpPr>
        <p:spPr>
          <a:xfrm>
            <a:off x="5676161" y="2337341"/>
            <a:ext cx="5815843" cy="2261123"/>
          </a:xfrm>
          <a:prstGeom prst="rect">
            <a:avLst/>
          </a:prstGeom>
          <a:solidFill>
            <a:srgbClr val="004971">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a16="http://schemas.microsoft.com/office/drawing/2014/main" xmlns="" id="{F654E658-202B-3D42-B756-3EBF8830CEC3}"/>
              </a:ext>
            </a:extLst>
          </p:cNvPr>
          <p:cNvSpPr>
            <a:spLocks noGrp="1"/>
          </p:cNvSpPr>
          <p:nvPr>
            <p:ph type="title" hasCustomPrompt="1"/>
          </p:nvPr>
        </p:nvSpPr>
        <p:spPr>
          <a:xfrm>
            <a:off x="5866636" y="2922925"/>
            <a:ext cx="5485686" cy="1367494"/>
          </a:xfrm>
        </p:spPr>
        <p:txBody>
          <a:bodyPr anchor="b">
            <a:normAutofit/>
          </a:bodyPr>
          <a:lstStyle>
            <a:lvl1pPr algn="r">
              <a:defRPr sz="3200" b="1" i="1">
                <a:solidFill>
                  <a:schemeClr val="bg1"/>
                </a:solidFill>
                <a:effectLst>
                  <a:outerShdw blurRad="38100" dist="38100" dir="2700000" algn="tl">
                    <a:srgbClr val="000000">
                      <a:alpha val="43137"/>
                    </a:srgbClr>
                  </a:outerShdw>
                </a:effectLst>
                <a:latin typeface="Georgia" panose="02040502050405020303" pitchFamily="18" charset="0"/>
              </a:defRPr>
            </a:lvl1pPr>
          </a:lstStyle>
          <a:p>
            <a:r>
              <a:rPr lang="en-US" dirty="0"/>
              <a:t>Insert Divider Title</a:t>
            </a:r>
            <a:br>
              <a:rPr lang="en-US" dirty="0"/>
            </a:br>
            <a:endParaRPr lang="en-US" dirty="0"/>
          </a:p>
        </p:txBody>
      </p:sp>
      <p:sp>
        <p:nvSpPr>
          <p:cNvPr id="6" name="Slide Number Placeholder 5">
            <a:extLst>
              <a:ext uri="{FF2B5EF4-FFF2-40B4-BE49-F238E27FC236}">
                <a16:creationId xmlns:a16="http://schemas.microsoft.com/office/drawing/2014/main" xmlns="" id="{9E135F33-BEAF-394D-9E6F-53E46A3D849F}"/>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7" name="Rectangle 6">
            <a:extLst>
              <a:ext uri="{FF2B5EF4-FFF2-40B4-BE49-F238E27FC236}">
                <a16:creationId xmlns:a16="http://schemas.microsoft.com/office/drawing/2014/main" xmlns="" id="{87E9F2D5-E227-B042-95CC-0B8BCCD699D5}"/>
              </a:ext>
            </a:extLst>
          </p:cNvPr>
          <p:cNvSpPr/>
          <p:nvPr userDrawn="1"/>
        </p:nvSpPr>
        <p:spPr>
          <a:xfrm>
            <a:off x="5124582" y="1789867"/>
            <a:ext cx="1103158" cy="1094949"/>
          </a:xfrm>
          <a:prstGeom prst="rect">
            <a:avLst/>
          </a:prstGeom>
          <a:solidFill>
            <a:srgbClr val="00497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Tree>
    <p:extLst>
      <p:ext uri="{BB962C8B-B14F-4D97-AF65-F5344CB8AC3E}">
        <p14:creationId xmlns="" xmlns:p14="http://schemas.microsoft.com/office/powerpoint/2010/main" val="1457467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459518-6909-864B-A11C-666026665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CCA9455-CB86-A048-8EE4-EA5E6E589AA6}"/>
              </a:ext>
            </a:extLst>
          </p:cNvPr>
          <p:cNvSpPr>
            <a:spLocks noGrp="1"/>
          </p:cNvSpPr>
          <p:nvPr>
            <p:ph sz="half" idx="1"/>
          </p:nvPr>
        </p:nvSpPr>
        <p:spPr>
          <a:xfrm>
            <a:off x="462926" y="995653"/>
            <a:ext cx="546720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3ADDF8F-3235-7E44-9B28-A2B076100C67}"/>
              </a:ext>
            </a:extLst>
          </p:cNvPr>
          <p:cNvSpPr>
            <a:spLocks noGrp="1"/>
          </p:cNvSpPr>
          <p:nvPr>
            <p:ph sz="half" idx="2"/>
          </p:nvPr>
        </p:nvSpPr>
        <p:spPr>
          <a:xfrm>
            <a:off x="6311079" y="995653"/>
            <a:ext cx="552828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9BE466EA-0A5C-9443-B959-619A68D7128C}"/>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4029649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873A40-A33D-0440-9F53-3823FC9131FA}"/>
              </a:ext>
            </a:extLst>
          </p:cNvPr>
          <p:cNvSpPr>
            <a:spLocks noGrp="1"/>
          </p:cNvSpPr>
          <p:nvPr>
            <p:ph type="dt" sz="half" idx="10"/>
          </p:nvPr>
        </p:nvSpPr>
        <p:spPr>
          <a:xfrm>
            <a:off x="838091" y="6357822"/>
            <a:ext cx="2742843"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3" name="Footer Placeholder 2">
            <a:extLst>
              <a:ext uri="{FF2B5EF4-FFF2-40B4-BE49-F238E27FC236}">
                <a16:creationId xmlns:a16="http://schemas.microsoft.com/office/drawing/2014/main" xmlns="" id="{1C2500BB-A2AB-5E41-9195-10713DAA097B}"/>
              </a:ext>
            </a:extLst>
          </p:cNvPr>
          <p:cNvSpPr>
            <a:spLocks noGrp="1"/>
          </p:cNvSpPr>
          <p:nvPr>
            <p:ph type="ftr" sz="quarter" idx="11"/>
          </p:nvPr>
        </p:nvSpPr>
        <p:spPr>
          <a:xfrm>
            <a:off x="4038075" y="6357822"/>
            <a:ext cx="4114264"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4" name="Slide Number Placeholder 3">
            <a:extLst>
              <a:ext uri="{FF2B5EF4-FFF2-40B4-BE49-F238E27FC236}">
                <a16:creationId xmlns:a16="http://schemas.microsoft.com/office/drawing/2014/main" xmlns="" id="{A615C5A4-3DA6-3C41-8D14-CCB826E0ECE5}"/>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2482167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3FA7F6BB-3E8B-F642-977F-DB72EB236C3A}"/>
              </a:ext>
            </a:extLst>
          </p:cNvPr>
          <p:cNvPicPr>
            <a:picLocks noChangeAspect="1"/>
          </p:cNvPicPr>
          <p:nvPr userDrawn="1"/>
        </p:nvPicPr>
        <p:blipFill>
          <a:blip r:embed="rId2"/>
          <a:stretch>
            <a:fillRect/>
          </a:stretch>
        </p:blipFill>
        <p:spPr>
          <a:xfrm>
            <a:off x="4766651" y="1957423"/>
            <a:ext cx="2476178" cy="1155968"/>
          </a:xfrm>
          <a:prstGeom prst="rect">
            <a:avLst/>
          </a:prstGeom>
        </p:spPr>
      </p:pic>
      <p:pic>
        <p:nvPicPr>
          <p:cNvPr id="26" name="Picture 25">
            <a:extLst>
              <a:ext uri="{FF2B5EF4-FFF2-40B4-BE49-F238E27FC236}">
                <a16:creationId xmlns:a16="http://schemas.microsoft.com/office/drawing/2014/main" xmlns="" id="{54511D80-C33F-414F-9768-4FFED90C5EFA}"/>
              </a:ext>
            </a:extLst>
          </p:cNvPr>
          <p:cNvPicPr>
            <a:picLocks noChangeAspect="1"/>
          </p:cNvPicPr>
          <p:nvPr userDrawn="1"/>
        </p:nvPicPr>
        <p:blipFill>
          <a:blip r:embed="rId3"/>
          <a:stretch>
            <a:fillRect/>
          </a:stretch>
        </p:blipFill>
        <p:spPr>
          <a:xfrm>
            <a:off x="1852381" y="3507182"/>
            <a:ext cx="8304719" cy="1257591"/>
          </a:xfrm>
          <a:prstGeom prst="rect">
            <a:avLst/>
          </a:prstGeom>
        </p:spPr>
      </p:pic>
      <p:sp>
        <p:nvSpPr>
          <p:cNvPr id="27" name="TextBox 34">
            <a:extLst>
              <a:ext uri="{FF2B5EF4-FFF2-40B4-BE49-F238E27FC236}">
                <a16:creationId xmlns:a16="http://schemas.microsoft.com/office/drawing/2014/main" xmlns="" id="{1260BCDF-BE93-4446-ACDF-BD2980530037}"/>
              </a:ext>
            </a:extLst>
          </p:cNvPr>
          <p:cNvSpPr txBox="1">
            <a:spLocks noChangeArrowheads="1"/>
          </p:cNvSpPr>
          <p:nvPr userDrawn="1"/>
        </p:nvSpPr>
        <p:spPr bwMode="auto">
          <a:xfrm>
            <a:off x="578419" y="6142037"/>
            <a:ext cx="11070212" cy="473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7462" tIns="33731" rIns="67462" bIns="33731">
            <a:spAutoFit/>
          </a:bodyP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defTabSz="542925" eaLnBrk="0" fontAlgn="base" hangingPunct="0">
              <a:spcBef>
                <a:spcPct val="0"/>
              </a:spcBef>
              <a:spcAft>
                <a:spcPct val="0"/>
              </a:spcAft>
              <a:defRPr sz="2100">
                <a:solidFill>
                  <a:schemeClr val="tx1"/>
                </a:solidFill>
                <a:latin typeface="Arial" charset="0"/>
                <a:cs typeface="Arial" charset="0"/>
              </a:defRPr>
            </a:lvl6pPr>
            <a:lvl7pPr marL="2971800" indent="-228600" defTabSz="542925" eaLnBrk="0" fontAlgn="base" hangingPunct="0">
              <a:spcBef>
                <a:spcPct val="0"/>
              </a:spcBef>
              <a:spcAft>
                <a:spcPct val="0"/>
              </a:spcAft>
              <a:defRPr sz="2100">
                <a:solidFill>
                  <a:schemeClr val="tx1"/>
                </a:solidFill>
                <a:latin typeface="Arial" charset="0"/>
                <a:cs typeface="Arial" charset="0"/>
              </a:defRPr>
            </a:lvl7pPr>
            <a:lvl8pPr marL="3429000" indent="-228600" defTabSz="542925" eaLnBrk="0" fontAlgn="base" hangingPunct="0">
              <a:spcBef>
                <a:spcPct val="0"/>
              </a:spcBef>
              <a:spcAft>
                <a:spcPct val="0"/>
              </a:spcAft>
              <a:defRPr sz="2100">
                <a:solidFill>
                  <a:schemeClr val="tx1"/>
                </a:solidFill>
                <a:latin typeface="Arial" charset="0"/>
                <a:cs typeface="Arial" charset="0"/>
              </a:defRPr>
            </a:lvl8pPr>
            <a:lvl9pPr marL="3886200" indent="-228600" defTabSz="542925" eaLnBrk="0" fontAlgn="base" hangingPunct="0">
              <a:spcBef>
                <a:spcPct val="0"/>
              </a:spcBef>
              <a:spcAft>
                <a:spcPct val="0"/>
              </a:spcAft>
              <a:defRPr sz="2100">
                <a:solidFill>
                  <a:schemeClr val="tx1"/>
                </a:solidFill>
                <a:latin typeface="Arial" charset="0"/>
                <a:cs typeface="Arial" charset="0"/>
              </a:defRPr>
            </a:lvl9pPr>
          </a:lstStyle>
          <a:p>
            <a:pPr defTabSz="914400" eaLnBrk="1" fontAlgn="auto" hangingPunct="1">
              <a:spcBef>
                <a:spcPts val="100"/>
              </a:spcBef>
              <a:spcAft>
                <a:spcPts val="100"/>
              </a:spcAft>
            </a:pPr>
            <a:r>
              <a:rPr lang="en-US" sz="800" b="1" dirty="0">
                <a:solidFill>
                  <a:srgbClr val="6E6E6E"/>
                </a:solidFill>
                <a:latin typeface="Calibri" pitchFamily="34" charset="0"/>
                <a:cs typeface="Calibri" pitchFamily="34" charset="0"/>
              </a:rPr>
              <a:t>© 2018, Intellect Design Arena Limited.</a:t>
            </a:r>
          </a:p>
          <a:p>
            <a:pPr defTabSz="914400" eaLnBrk="1" fontAlgn="auto" hangingPunct="1">
              <a:spcBef>
                <a:spcPts val="100"/>
              </a:spcBef>
              <a:spcAft>
                <a:spcPts val="100"/>
              </a:spcAft>
            </a:pPr>
            <a:r>
              <a:rPr lang="en-US" sz="800" dirty="0">
                <a:solidFill>
                  <a:srgbClr val="6E6E6E"/>
                </a:solidFill>
                <a:latin typeface="Calibri" pitchFamily="34" charset="0"/>
                <a:cs typeface="Calibri" pitchFamily="34" charset="0"/>
              </a:rPr>
              <a:t>All rights reserved. These materials are confidential and proprietary to Intellect and no part of these materials should be reproduced, published in any form by any means, electronic or mechanical including photocopy or any information storage or retrieval system nor should the materials be disclosed to third parties without the express written authorization of Intellect Design Arena Limited.</a:t>
            </a:r>
          </a:p>
        </p:txBody>
      </p:sp>
      <p:pic>
        <p:nvPicPr>
          <p:cNvPr id="28" name="Picture 27">
            <a:extLst>
              <a:ext uri="{FF2B5EF4-FFF2-40B4-BE49-F238E27FC236}">
                <a16:creationId xmlns:a16="http://schemas.microsoft.com/office/drawing/2014/main" xmlns="" id="{6F2D6745-3D16-1A41-AA32-58A3BC4018E3}"/>
              </a:ext>
            </a:extLst>
          </p:cNvPr>
          <p:cNvPicPr>
            <a:picLocks noChangeAspect="1"/>
          </p:cNvPicPr>
          <p:nvPr userDrawn="1"/>
        </p:nvPicPr>
        <p:blipFill>
          <a:blip r:embed="rId4"/>
          <a:stretch>
            <a:fillRect/>
          </a:stretch>
        </p:blipFill>
        <p:spPr>
          <a:xfrm>
            <a:off x="662629" y="5797306"/>
            <a:ext cx="4899223" cy="225333"/>
          </a:xfrm>
          <a:prstGeom prst="rect">
            <a:avLst/>
          </a:prstGeom>
        </p:spPr>
      </p:pic>
      <p:pic>
        <p:nvPicPr>
          <p:cNvPr id="29" name="Picture 28">
            <a:extLst>
              <a:ext uri="{FF2B5EF4-FFF2-40B4-BE49-F238E27FC236}">
                <a16:creationId xmlns:a16="http://schemas.microsoft.com/office/drawing/2014/main" xmlns="" id="{C1DC9512-D974-BE4B-B30D-5902E77F97DE}"/>
              </a:ext>
            </a:extLst>
          </p:cNvPr>
          <p:cNvPicPr>
            <a:picLocks noChangeAspect="1"/>
          </p:cNvPicPr>
          <p:nvPr userDrawn="1"/>
        </p:nvPicPr>
        <p:blipFill>
          <a:blip r:embed="rId5"/>
          <a:stretch>
            <a:fillRect/>
          </a:stretch>
        </p:blipFill>
        <p:spPr>
          <a:xfrm>
            <a:off x="10602428" y="5853638"/>
            <a:ext cx="901007" cy="112667"/>
          </a:xfrm>
          <a:prstGeom prst="rect">
            <a:avLst/>
          </a:prstGeom>
        </p:spPr>
      </p:pic>
    </p:spTree>
    <p:extLst>
      <p:ext uri="{BB962C8B-B14F-4D97-AF65-F5344CB8AC3E}">
        <p14:creationId xmlns="" xmlns:p14="http://schemas.microsoft.com/office/powerpoint/2010/main" val="168072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Single 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631553" y="599842"/>
            <a:ext cx="10954581" cy="482250"/>
          </a:xfrm>
        </p:spPr>
        <p:txBody>
          <a:bodyPr/>
          <a:lstStyle>
            <a:lvl1pPr>
              <a:defRPr baseline="0"/>
            </a:lvl1pPr>
          </a:lstStyle>
          <a:p>
            <a:r>
              <a:rPr lang="en-US"/>
              <a:t>Click to edit Master title style</a:t>
            </a:r>
            <a:endParaRPr lang="en-US" dirty="0"/>
          </a:p>
        </p:txBody>
      </p:sp>
      <p:sp>
        <p:nvSpPr>
          <p:cNvPr id="10" name="Content Placeholder 8"/>
          <p:cNvSpPr>
            <a:spLocks noGrp="1"/>
          </p:cNvSpPr>
          <p:nvPr>
            <p:ph sz="quarter" idx="13"/>
          </p:nvPr>
        </p:nvSpPr>
        <p:spPr>
          <a:xfrm>
            <a:off x="631553" y="1206619"/>
            <a:ext cx="10962505" cy="5046779"/>
          </a:xfrm>
        </p:spPr>
        <p:txBody>
          <a:bodyPr/>
          <a:lstStyle>
            <a:lvl1pPr marL="188839" indent="-188839">
              <a:buFont typeface="Arial"/>
              <a:buChar char="•"/>
              <a:defRPr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p:cNvPr>
          <p:cNvSpPr>
            <a:spLocks noGrp="1"/>
          </p:cNvSpPr>
          <p:nvPr>
            <p:ph type="sldNum" sz="quarter" idx="14"/>
          </p:nvPr>
        </p:nvSpPr>
        <p:spPr/>
        <p:txBody>
          <a:bodyPr/>
          <a:lstStyle>
            <a:lvl1pPr>
              <a:defRPr/>
            </a:lvl1pPr>
          </a:lstStyle>
          <a:p>
            <a:pPr>
              <a:defRPr/>
            </a:pPr>
            <a:fld id="{C365D9B6-2443-4F9C-8E30-71F479E5A56E}" type="slidenum">
              <a:rPr lang="en-US" altLang="en-US"/>
              <a:pPr>
                <a:defRPr/>
              </a:pPr>
              <a:t>‹#›</a:t>
            </a:fld>
            <a:endParaRPr lang="en-US" altLang="en-US"/>
          </a:p>
        </p:txBody>
      </p:sp>
    </p:spTree>
    <p:extLst>
      <p:ext uri="{BB962C8B-B14F-4D97-AF65-F5344CB8AC3E}">
        <p14:creationId xmlns="" xmlns:p14="http://schemas.microsoft.com/office/powerpoint/2010/main" val="3354799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Cover Slide 2">
    <p:bg>
      <p:bgPr>
        <a:solidFill>
          <a:schemeClr val="accent1">
            <a:tint val="4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52D77C7-D0EA-1A4C-9B19-98144CBC8CBE}"/>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pic>
        <p:nvPicPr>
          <p:cNvPr id="5" name="Picture 4">
            <a:extLst>
              <a:ext uri="{FF2B5EF4-FFF2-40B4-BE49-F238E27FC236}">
                <a16:creationId xmlns="" xmlns:a16="http://schemas.microsoft.com/office/drawing/2014/main" id="{791CDD54-C3D0-A946-A1FE-7D7A76B7A331}"/>
              </a:ext>
            </a:extLst>
          </p:cNvPr>
          <p:cNvPicPr>
            <a:picLocks noChangeAspect="1"/>
          </p:cNvPicPr>
          <p:nvPr userDrawn="1"/>
        </p:nvPicPr>
        <p:blipFill rotWithShape="1">
          <a:blip r:embed="rId2"/>
          <a:srcRect t="17283"/>
          <a:stretch/>
        </p:blipFill>
        <p:spPr>
          <a:xfrm>
            <a:off x="5" y="0"/>
            <a:ext cx="12190413" cy="6859588"/>
          </a:xfrm>
          <a:prstGeom prst="rect">
            <a:avLst/>
          </a:prstGeom>
        </p:spPr>
      </p:pic>
      <p:sp>
        <p:nvSpPr>
          <p:cNvPr id="7" name="Rectangle 6">
            <a:extLst>
              <a:ext uri="{FF2B5EF4-FFF2-40B4-BE49-F238E27FC236}">
                <a16:creationId xmlns="" xmlns:a16="http://schemas.microsoft.com/office/drawing/2014/main" id="{9C103C18-2C5A-8946-B62A-990CE58BBA1D}"/>
              </a:ext>
            </a:extLst>
          </p:cNvPr>
          <p:cNvSpPr/>
          <p:nvPr userDrawn="1"/>
        </p:nvSpPr>
        <p:spPr>
          <a:xfrm>
            <a:off x="10676442" y="0"/>
            <a:ext cx="1513971" cy="6859588"/>
          </a:xfrm>
          <a:prstGeom prst="rect">
            <a:avLst/>
          </a:prstGeom>
          <a:solidFill>
            <a:srgbClr val="003A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8" name="Rectangle 7">
            <a:extLst>
              <a:ext uri="{FF2B5EF4-FFF2-40B4-BE49-F238E27FC236}">
                <a16:creationId xmlns="" xmlns:a16="http://schemas.microsoft.com/office/drawing/2014/main" id="{A3C72A47-6317-3B4B-ACDC-1F2B259C4284}"/>
              </a:ext>
            </a:extLst>
          </p:cNvPr>
          <p:cNvSpPr/>
          <p:nvPr userDrawn="1"/>
        </p:nvSpPr>
        <p:spPr>
          <a:xfrm>
            <a:off x="9162471" y="0"/>
            <a:ext cx="1513971" cy="6859588"/>
          </a:xfrm>
          <a:prstGeom prst="rect">
            <a:avLst/>
          </a:prstGeom>
          <a:solidFill>
            <a:srgbClr val="004063">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9" name="Rectangle 8">
            <a:extLst>
              <a:ext uri="{FF2B5EF4-FFF2-40B4-BE49-F238E27FC236}">
                <a16:creationId xmlns="" xmlns:a16="http://schemas.microsoft.com/office/drawing/2014/main" id="{39D799B1-461E-3E40-8257-1306A35FE45B}"/>
              </a:ext>
            </a:extLst>
          </p:cNvPr>
          <p:cNvSpPr/>
          <p:nvPr userDrawn="1"/>
        </p:nvSpPr>
        <p:spPr>
          <a:xfrm>
            <a:off x="7648500" y="0"/>
            <a:ext cx="1513971" cy="6859588"/>
          </a:xfrm>
          <a:prstGeom prst="rect">
            <a:avLst/>
          </a:prstGeom>
          <a:solidFill>
            <a:srgbClr val="00406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0" name="Rectangle 9">
            <a:extLst>
              <a:ext uri="{FF2B5EF4-FFF2-40B4-BE49-F238E27FC236}">
                <a16:creationId xmlns="" xmlns:a16="http://schemas.microsoft.com/office/drawing/2014/main" id="{012B1793-D0CE-6D4B-BC3F-43EF155DF7A1}"/>
              </a:ext>
            </a:extLst>
          </p:cNvPr>
          <p:cNvSpPr/>
          <p:nvPr userDrawn="1"/>
        </p:nvSpPr>
        <p:spPr>
          <a:xfrm>
            <a:off x="6134529" y="0"/>
            <a:ext cx="1513971" cy="6859588"/>
          </a:xfrm>
          <a:prstGeom prst="rect">
            <a:avLst/>
          </a:prstGeom>
          <a:solidFill>
            <a:srgbClr val="00406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1" name="Rectangle 10">
            <a:extLst>
              <a:ext uri="{FF2B5EF4-FFF2-40B4-BE49-F238E27FC236}">
                <a16:creationId xmlns="" xmlns:a16="http://schemas.microsoft.com/office/drawing/2014/main" id="{C46ACA1B-055E-0742-9CD3-F17C542ABF92}"/>
              </a:ext>
            </a:extLst>
          </p:cNvPr>
          <p:cNvSpPr/>
          <p:nvPr userDrawn="1"/>
        </p:nvSpPr>
        <p:spPr>
          <a:xfrm>
            <a:off x="4641454" y="0"/>
            <a:ext cx="1513971" cy="6859588"/>
          </a:xfrm>
          <a:prstGeom prst="rect">
            <a:avLst/>
          </a:prstGeom>
          <a:solidFill>
            <a:srgbClr val="004063">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2" name="Rectangle 11">
            <a:extLst>
              <a:ext uri="{FF2B5EF4-FFF2-40B4-BE49-F238E27FC236}">
                <a16:creationId xmlns="" xmlns:a16="http://schemas.microsoft.com/office/drawing/2014/main" id="{E51C539E-0C3C-954A-9B6A-29B96C7FD6FC}"/>
              </a:ext>
            </a:extLst>
          </p:cNvPr>
          <p:cNvSpPr/>
          <p:nvPr userDrawn="1"/>
        </p:nvSpPr>
        <p:spPr>
          <a:xfrm>
            <a:off x="3127483" y="0"/>
            <a:ext cx="1513971" cy="6859588"/>
          </a:xfrm>
          <a:prstGeom prst="rect">
            <a:avLst/>
          </a:prstGeom>
          <a:solidFill>
            <a:srgbClr val="004063">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3" name="Rectangle 12">
            <a:extLst>
              <a:ext uri="{FF2B5EF4-FFF2-40B4-BE49-F238E27FC236}">
                <a16:creationId xmlns="" xmlns:a16="http://schemas.microsoft.com/office/drawing/2014/main" id="{65DE5C8A-1D1D-1E49-B487-0222111240E6}"/>
              </a:ext>
            </a:extLst>
          </p:cNvPr>
          <p:cNvSpPr/>
          <p:nvPr userDrawn="1"/>
        </p:nvSpPr>
        <p:spPr>
          <a:xfrm>
            <a:off x="1613512" y="0"/>
            <a:ext cx="1513971" cy="6859588"/>
          </a:xfrm>
          <a:prstGeom prst="rect">
            <a:avLst/>
          </a:prstGeom>
          <a:solidFill>
            <a:srgbClr val="004063">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14" name="Rectangle 13">
            <a:extLst>
              <a:ext uri="{FF2B5EF4-FFF2-40B4-BE49-F238E27FC236}">
                <a16:creationId xmlns="" xmlns:a16="http://schemas.microsoft.com/office/drawing/2014/main" id="{402F24C6-F036-4944-B8FC-DEABF9D55683}"/>
              </a:ext>
            </a:extLst>
          </p:cNvPr>
          <p:cNvSpPr/>
          <p:nvPr userDrawn="1"/>
        </p:nvSpPr>
        <p:spPr>
          <a:xfrm>
            <a:off x="5" y="0"/>
            <a:ext cx="1613507" cy="6859588"/>
          </a:xfrm>
          <a:prstGeom prst="rect">
            <a:avLst/>
          </a:prstGeom>
          <a:solidFill>
            <a:srgbClr val="00406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 xmlns:a16="http://schemas.microsoft.com/office/drawing/2014/main" id="{E4063FD7-75FB-D54A-B3F5-56307FE0DA54}"/>
              </a:ext>
            </a:extLst>
          </p:cNvPr>
          <p:cNvSpPr>
            <a:spLocks noGrp="1"/>
          </p:cNvSpPr>
          <p:nvPr>
            <p:ph type="ctrTitle" hasCustomPrompt="1"/>
          </p:nvPr>
        </p:nvSpPr>
        <p:spPr>
          <a:xfrm>
            <a:off x="6168508" y="4058618"/>
            <a:ext cx="5447109" cy="1461581"/>
          </a:xfrm>
        </p:spPr>
        <p:txBody>
          <a:bodyPr anchor="b">
            <a:noAutofit/>
          </a:bodyPr>
          <a:lstStyle>
            <a:lvl1pPr algn="r">
              <a:defRPr sz="4400" b="1">
                <a:solidFill>
                  <a:schemeClr val="bg1"/>
                </a:solidFill>
                <a:effectLst/>
                <a:latin typeface="+mn-lt"/>
              </a:defRPr>
            </a:lvl1pPr>
          </a:lstStyle>
          <a:p>
            <a:r>
              <a:rPr lang="en-US" dirty="0"/>
              <a:t>Cover page – insert title</a:t>
            </a:r>
          </a:p>
        </p:txBody>
      </p:sp>
      <p:sp>
        <p:nvSpPr>
          <p:cNvPr id="3" name="Subtitle 2">
            <a:extLst>
              <a:ext uri="{FF2B5EF4-FFF2-40B4-BE49-F238E27FC236}">
                <a16:creationId xmlns="" xmlns:a16="http://schemas.microsoft.com/office/drawing/2014/main" id="{C385DEC2-5161-9F4D-8A89-D30349D9FCBD}"/>
              </a:ext>
            </a:extLst>
          </p:cNvPr>
          <p:cNvSpPr>
            <a:spLocks noGrp="1"/>
          </p:cNvSpPr>
          <p:nvPr>
            <p:ph type="subTitle" idx="1" hasCustomPrompt="1"/>
          </p:nvPr>
        </p:nvSpPr>
        <p:spPr>
          <a:xfrm>
            <a:off x="6168508" y="5619300"/>
            <a:ext cx="5447109" cy="460783"/>
          </a:xfrm>
        </p:spPr>
        <p:txBody>
          <a:bodyPr/>
          <a:lstStyle>
            <a:lvl1pPr marL="0" indent="0" algn="r">
              <a:buNone/>
              <a:defRPr sz="2400" b="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name of bank</a:t>
            </a:r>
          </a:p>
        </p:txBody>
      </p:sp>
      <p:pic>
        <p:nvPicPr>
          <p:cNvPr id="18" name="Picture 17">
            <a:extLst>
              <a:ext uri="{FF2B5EF4-FFF2-40B4-BE49-F238E27FC236}">
                <a16:creationId xmlns="" xmlns:a16="http://schemas.microsoft.com/office/drawing/2014/main" id="{3D04054E-FA56-B64B-91A2-C37E6D050FEA}"/>
              </a:ext>
            </a:extLst>
          </p:cNvPr>
          <p:cNvPicPr>
            <a:picLocks noChangeAspect="1"/>
          </p:cNvPicPr>
          <p:nvPr userDrawn="1"/>
        </p:nvPicPr>
        <p:blipFill>
          <a:blip r:embed="rId3"/>
          <a:stretch>
            <a:fillRect/>
          </a:stretch>
        </p:blipFill>
        <p:spPr>
          <a:xfrm>
            <a:off x="8540521" y="183291"/>
            <a:ext cx="3306130" cy="959979"/>
          </a:xfrm>
          <a:prstGeom prst="rect">
            <a:avLst/>
          </a:prstGeom>
        </p:spPr>
      </p:pic>
      <p:pic>
        <p:nvPicPr>
          <p:cNvPr id="20" name="Picture 19">
            <a:extLst>
              <a:ext uri="{FF2B5EF4-FFF2-40B4-BE49-F238E27FC236}">
                <a16:creationId xmlns="" xmlns:a16="http://schemas.microsoft.com/office/drawing/2014/main" id="{7A6E5703-88F3-4247-8960-DF792C008F04}"/>
              </a:ext>
            </a:extLst>
          </p:cNvPr>
          <p:cNvPicPr>
            <a:picLocks noChangeAspect="1"/>
          </p:cNvPicPr>
          <p:nvPr userDrawn="1"/>
        </p:nvPicPr>
        <p:blipFill>
          <a:blip r:embed="rId4"/>
          <a:stretch>
            <a:fillRect/>
          </a:stretch>
        </p:blipFill>
        <p:spPr>
          <a:xfrm>
            <a:off x="8540521" y="183290"/>
            <a:ext cx="3306130" cy="959979"/>
          </a:xfrm>
          <a:prstGeom prst="rect">
            <a:avLst/>
          </a:prstGeom>
        </p:spPr>
      </p:pic>
    </p:spTree>
    <p:extLst>
      <p:ext uri="{BB962C8B-B14F-4D97-AF65-F5344CB8AC3E}">
        <p14:creationId xmlns="" xmlns:p14="http://schemas.microsoft.com/office/powerpoint/2010/main" val="349185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B839E3-3BB2-7748-9A64-875E5F09F4C3}"/>
              </a:ext>
            </a:extLst>
          </p:cNvPr>
          <p:cNvSpPr>
            <a:spLocks noGrp="1"/>
          </p:cNvSpPr>
          <p:nvPr>
            <p:ph type="title" hasCustomPrompt="1"/>
          </p:nvPr>
        </p:nvSpPr>
        <p:spPr/>
        <p:txBody>
          <a:bodyPr/>
          <a:lstStyle>
            <a:lvl1pPr>
              <a:defRPr/>
            </a:lvl1pPr>
          </a:lstStyle>
          <a:p>
            <a:r>
              <a:rPr lang="en-US" dirty="0"/>
              <a:t>Insert Title (Use Blue to emphasize keywords)</a:t>
            </a:r>
          </a:p>
        </p:txBody>
      </p:sp>
      <p:sp>
        <p:nvSpPr>
          <p:cNvPr id="3" name="Content Placeholder 2">
            <a:extLst>
              <a:ext uri="{FF2B5EF4-FFF2-40B4-BE49-F238E27FC236}">
                <a16:creationId xmlns="" xmlns:a16="http://schemas.microsoft.com/office/drawing/2014/main" id="{E639C6F2-A01B-E84D-B72A-8E4CAB6FE7AE}"/>
              </a:ext>
            </a:extLst>
          </p:cNvPr>
          <p:cNvSpPr>
            <a:spLocks noGrp="1"/>
          </p:cNvSpPr>
          <p:nvPr>
            <p:ph idx="1"/>
          </p:nvPr>
        </p:nvSpPr>
        <p:spPr>
          <a:xfrm>
            <a:off x="462932" y="1007231"/>
            <a:ext cx="11376433" cy="5171163"/>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 xmlns:a16="http://schemas.microsoft.com/office/drawing/2014/main"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27592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B839E3-3BB2-7748-9A64-875E5F09F4C3}"/>
              </a:ext>
            </a:extLst>
          </p:cNvPr>
          <p:cNvSpPr>
            <a:spLocks noGrp="1"/>
          </p:cNvSpPr>
          <p:nvPr>
            <p:ph type="title" hasCustomPrompt="1"/>
          </p:nvPr>
        </p:nvSpPr>
        <p:spPr>
          <a:xfrm>
            <a:off x="462932" y="366922"/>
            <a:ext cx="11376433" cy="535655"/>
          </a:xfrm>
        </p:spPr>
        <p:txBody>
          <a:bodyPr>
            <a:spAutoFit/>
          </a:bodyPr>
          <a:lstStyle>
            <a:lvl1pPr>
              <a:defRPr/>
            </a:lvl1pPr>
          </a:lstStyle>
          <a:p>
            <a:r>
              <a:rPr lang="en-US" dirty="0"/>
              <a:t>Insert Title (Use Blue to emphasize keywords)</a:t>
            </a:r>
          </a:p>
        </p:txBody>
      </p:sp>
      <p:sp>
        <p:nvSpPr>
          <p:cNvPr id="3" name="Content Placeholder 2">
            <a:extLst>
              <a:ext uri="{FF2B5EF4-FFF2-40B4-BE49-F238E27FC236}">
                <a16:creationId xmlns="" xmlns:a16="http://schemas.microsoft.com/office/drawing/2014/main" id="{E639C6F2-A01B-E84D-B72A-8E4CAB6FE7AE}"/>
              </a:ext>
            </a:extLst>
          </p:cNvPr>
          <p:cNvSpPr>
            <a:spLocks noGrp="1"/>
          </p:cNvSpPr>
          <p:nvPr>
            <p:ph idx="1"/>
          </p:nvPr>
        </p:nvSpPr>
        <p:spPr>
          <a:xfrm>
            <a:off x="462932" y="1461388"/>
            <a:ext cx="11376433" cy="4717011"/>
          </a:xfrm>
        </p:spPr>
        <p:txBody>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 xmlns:a16="http://schemas.microsoft.com/office/drawing/2014/main" id="{6B869053-0913-5D4A-B814-4FAAB004DC23}"/>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5" name="Text Placeholder 4">
            <a:extLst>
              <a:ext uri="{FF2B5EF4-FFF2-40B4-BE49-F238E27FC236}">
                <a16:creationId xmlns="" xmlns:a16="http://schemas.microsoft.com/office/drawing/2014/main" id="{D34F2657-BEE2-6B45-9071-7A6CC98B87AF}"/>
              </a:ext>
            </a:extLst>
          </p:cNvPr>
          <p:cNvSpPr>
            <a:spLocks noGrp="1"/>
          </p:cNvSpPr>
          <p:nvPr>
            <p:ph type="body" sz="quarter" idx="13" hasCustomPrompt="1"/>
          </p:nvPr>
        </p:nvSpPr>
        <p:spPr>
          <a:xfrm>
            <a:off x="463490" y="925733"/>
            <a:ext cx="11376132" cy="400460"/>
          </a:xfrm>
        </p:spPr>
        <p:txBody>
          <a:bodyPr>
            <a:normAutofit/>
          </a:bodyPr>
          <a:lstStyle>
            <a:lvl1pPr marL="0" indent="0">
              <a:buNone/>
              <a:defRPr sz="1800" i="1"/>
            </a:lvl1pPr>
          </a:lstStyle>
          <a:p>
            <a:pPr lvl="0"/>
            <a:r>
              <a:rPr lang="en-US" dirty="0"/>
              <a:t>Subtitle</a:t>
            </a:r>
          </a:p>
        </p:txBody>
      </p:sp>
    </p:spTree>
    <p:extLst>
      <p:ext uri="{BB962C8B-B14F-4D97-AF65-F5344CB8AC3E}">
        <p14:creationId xmlns="" xmlns:p14="http://schemas.microsoft.com/office/powerpoint/2010/main" val="96562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979947B-10B7-9E45-BF85-295D61A12742}"/>
              </a:ext>
            </a:extLst>
          </p:cNvPr>
          <p:cNvSpPr/>
          <p:nvPr userDrawn="1"/>
        </p:nvSpPr>
        <p:spPr>
          <a:xfrm>
            <a:off x="5676166" y="2337341"/>
            <a:ext cx="5815843" cy="2261123"/>
          </a:xfrm>
          <a:prstGeom prst="rect">
            <a:avLst/>
          </a:prstGeom>
          <a:solidFill>
            <a:srgbClr val="004971">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
        <p:nvSpPr>
          <p:cNvPr id="2" name="Title 1">
            <a:extLst>
              <a:ext uri="{FF2B5EF4-FFF2-40B4-BE49-F238E27FC236}">
                <a16:creationId xmlns="" xmlns:a16="http://schemas.microsoft.com/office/drawing/2014/main" id="{F654E658-202B-3D42-B756-3EBF8830CEC3}"/>
              </a:ext>
            </a:extLst>
          </p:cNvPr>
          <p:cNvSpPr>
            <a:spLocks noGrp="1"/>
          </p:cNvSpPr>
          <p:nvPr>
            <p:ph type="title" hasCustomPrompt="1"/>
          </p:nvPr>
        </p:nvSpPr>
        <p:spPr>
          <a:xfrm>
            <a:off x="5866636" y="2922930"/>
            <a:ext cx="5485686" cy="1367494"/>
          </a:xfrm>
        </p:spPr>
        <p:txBody>
          <a:bodyPr anchor="b">
            <a:normAutofit/>
          </a:bodyPr>
          <a:lstStyle>
            <a:lvl1pPr algn="r">
              <a:defRPr sz="3200" b="1" i="1">
                <a:solidFill>
                  <a:schemeClr val="bg1"/>
                </a:solidFill>
                <a:effectLst>
                  <a:outerShdw blurRad="38100" dist="38100" dir="2700000" algn="tl">
                    <a:srgbClr val="000000">
                      <a:alpha val="43137"/>
                    </a:srgbClr>
                  </a:outerShdw>
                </a:effectLst>
                <a:latin typeface="Georgia" panose="02040502050405020303" pitchFamily="18" charset="0"/>
              </a:defRPr>
            </a:lvl1pPr>
          </a:lstStyle>
          <a:p>
            <a:r>
              <a:rPr lang="en-US" dirty="0"/>
              <a:t>Insert Divider Title</a:t>
            </a:r>
            <a:br>
              <a:rPr lang="en-US" dirty="0"/>
            </a:br>
            <a:endParaRPr lang="en-US" dirty="0"/>
          </a:p>
        </p:txBody>
      </p:sp>
      <p:sp>
        <p:nvSpPr>
          <p:cNvPr id="6" name="Slide Number Placeholder 5">
            <a:extLst>
              <a:ext uri="{FF2B5EF4-FFF2-40B4-BE49-F238E27FC236}">
                <a16:creationId xmlns="" xmlns:a16="http://schemas.microsoft.com/office/drawing/2014/main" id="{9E135F33-BEAF-394D-9E6F-53E46A3D849F}"/>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7" name="Rectangle 6">
            <a:extLst>
              <a:ext uri="{FF2B5EF4-FFF2-40B4-BE49-F238E27FC236}">
                <a16:creationId xmlns="" xmlns:a16="http://schemas.microsoft.com/office/drawing/2014/main" id="{87E9F2D5-E227-B042-95CC-0B8BCCD699D5}"/>
              </a:ext>
            </a:extLst>
          </p:cNvPr>
          <p:cNvSpPr/>
          <p:nvPr userDrawn="1"/>
        </p:nvSpPr>
        <p:spPr>
          <a:xfrm>
            <a:off x="5124582" y="1789872"/>
            <a:ext cx="1103158" cy="1094949"/>
          </a:xfrm>
          <a:prstGeom prst="rect">
            <a:avLst/>
          </a:prstGeom>
          <a:solidFill>
            <a:srgbClr val="00497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800" dirty="0">
              <a:solidFill>
                <a:srgbClr val="FFFFFF"/>
              </a:solidFill>
            </a:endParaRPr>
          </a:p>
        </p:txBody>
      </p:sp>
    </p:spTree>
    <p:extLst>
      <p:ext uri="{BB962C8B-B14F-4D97-AF65-F5344CB8AC3E}">
        <p14:creationId xmlns="" xmlns:p14="http://schemas.microsoft.com/office/powerpoint/2010/main" val="28911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459518-6909-864B-A11C-666026665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CCA9455-CB86-A048-8EE4-EA5E6E589AA6}"/>
              </a:ext>
            </a:extLst>
          </p:cNvPr>
          <p:cNvSpPr>
            <a:spLocks noGrp="1"/>
          </p:cNvSpPr>
          <p:nvPr>
            <p:ph sz="half" idx="1"/>
          </p:nvPr>
        </p:nvSpPr>
        <p:spPr>
          <a:xfrm>
            <a:off x="462931" y="995658"/>
            <a:ext cx="546720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3ADDF8F-3235-7E44-9B28-A2B076100C67}"/>
              </a:ext>
            </a:extLst>
          </p:cNvPr>
          <p:cNvSpPr>
            <a:spLocks noGrp="1"/>
          </p:cNvSpPr>
          <p:nvPr>
            <p:ph sz="half" idx="2"/>
          </p:nvPr>
        </p:nvSpPr>
        <p:spPr>
          <a:xfrm>
            <a:off x="6311084" y="995658"/>
            <a:ext cx="5528281" cy="496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9BE466EA-0A5C-9443-B959-619A68D7128C}"/>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194546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873A40-A33D-0440-9F53-3823FC9131FA}"/>
              </a:ext>
            </a:extLst>
          </p:cNvPr>
          <p:cNvSpPr>
            <a:spLocks noGrp="1"/>
          </p:cNvSpPr>
          <p:nvPr>
            <p:ph type="dt" sz="half" idx="10"/>
          </p:nvPr>
        </p:nvSpPr>
        <p:spPr>
          <a:xfrm>
            <a:off x="838096" y="6357822"/>
            <a:ext cx="2742843"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3" name="Footer Placeholder 2">
            <a:extLst>
              <a:ext uri="{FF2B5EF4-FFF2-40B4-BE49-F238E27FC236}">
                <a16:creationId xmlns="" xmlns:a16="http://schemas.microsoft.com/office/drawing/2014/main" id="{1C2500BB-A2AB-5E41-9195-10713DAA097B}"/>
              </a:ext>
            </a:extLst>
          </p:cNvPr>
          <p:cNvSpPr>
            <a:spLocks noGrp="1"/>
          </p:cNvSpPr>
          <p:nvPr>
            <p:ph type="ftr" sz="quarter" idx="11"/>
          </p:nvPr>
        </p:nvSpPr>
        <p:spPr>
          <a:xfrm>
            <a:off x="4038075" y="6357822"/>
            <a:ext cx="4114264" cy="365210"/>
          </a:xfrm>
          <a:prstGeom prst="rect">
            <a:avLst/>
          </a:prstGeom>
        </p:spPr>
        <p:txBody>
          <a:bodyPr/>
          <a:lstStyle/>
          <a:p>
            <a:pPr defTabSz="914400" fontAlgn="auto">
              <a:spcBef>
                <a:spcPts val="0"/>
              </a:spcBef>
              <a:spcAft>
                <a:spcPts val="0"/>
              </a:spcAft>
            </a:pPr>
            <a:endParaRPr lang="en-US" sz="1800" dirty="0">
              <a:solidFill>
                <a:srgbClr val="676767"/>
              </a:solidFill>
              <a:latin typeface="Calibri"/>
              <a:cs typeface="+mn-cs"/>
            </a:endParaRPr>
          </a:p>
        </p:txBody>
      </p:sp>
      <p:sp>
        <p:nvSpPr>
          <p:cNvPr id="4" name="Slide Number Placeholder 3">
            <a:extLst>
              <a:ext uri="{FF2B5EF4-FFF2-40B4-BE49-F238E27FC236}">
                <a16:creationId xmlns="" xmlns:a16="http://schemas.microsoft.com/office/drawing/2014/main" id="{A615C5A4-3DA6-3C41-8D14-CCB826E0ECE5}"/>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Tree>
    <p:extLst>
      <p:ext uri="{BB962C8B-B14F-4D97-AF65-F5344CB8AC3E}">
        <p14:creationId xmlns="" xmlns:p14="http://schemas.microsoft.com/office/powerpoint/2010/main" val="333568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2470BE7-D23F-564F-AF13-1FE0317A6719}"/>
              </a:ext>
            </a:extLst>
          </p:cNvPr>
          <p:cNvSpPr>
            <a:spLocks noGrp="1"/>
          </p:cNvSpPr>
          <p:nvPr>
            <p:ph type="sldNum" sz="quarter" idx="12"/>
          </p:nvPr>
        </p:nvSpPr>
        <p:spPr/>
        <p:txBody>
          <a:bodyPr/>
          <a:lstStyle/>
          <a:p>
            <a:fld id="{BD0A059D-5462-6142-A847-F6766EF5978B}" type="slidenum">
              <a:rPr lang="en-US" smtClean="0">
                <a:solidFill>
                  <a:srgbClr val="676767"/>
                </a:solidFill>
              </a:rPr>
              <a:pPr/>
              <a:t>‹#›</a:t>
            </a:fld>
            <a:endParaRPr lang="en-US" dirty="0">
              <a:solidFill>
                <a:srgbClr val="676767"/>
              </a:solidFill>
            </a:endParaRPr>
          </a:p>
        </p:txBody>
      </p:sp>
      <p:sp>
        <p:nvSpPr>
          <p:cNvPr id="9" name="TextBox 34">
            <a:extLst>
              <a:ext uri="{FF2B5EF4-FFF2-40B4-BE49-F238E27FC236}">
                <a16:creationId xmlns="" xmlns:a16="http://schemas.microsoft.com/office/drawing/2014/main" id="{97255DF8-9920-844C-A45D-D737A88DE598}"/>
              </a:ext>
            </a:extLst>
          </p:cNvPr>
          <p:cNvSpPr txBox="1">
            <a:spLocks noChangeArrowheads="1"/>
          </p:cNvSpPr>
          <p:nvPr userDrawn="1"/>
        </p:nvSpPr>
        <p:spPr bwMode="auto">
          <a:xfrm>
            <a:off x="1809519" y="6202216"/>
            <a:ext cx="9542809" cy="473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7462" tIns="33731" rIns="67462" bIns="33731">
            <a:spAutoFit/>
          </a:bodyPr>
          <a:lstStyle>
            <a:lvl1pPr eaLnBrk="0" hangingPunct="0">
              <a:defRPr sz="2100">
                <a:solidFill>
                  <a:schemeClr val="tx1"/>
                </a:solidFill>
                <a:latin typeface="Arial" charset="0"/>
                <a:cs typeface="Arial" charset="0"/>
              </a:defRPr>
            </a:lvl1pPr>
            <a:lvl2pPr marL="742950" indent="-285750" eaLnBrk="0" hangingPunct="0">
              <a:defRPr sz="2100">
                <a:solidFill>
                  <a:schemeClr val="tx1"/>
                </a:solidFill>
                <a:latin typeface="Arial" charset="0"/>
                <a:cs typeface="Arial" charset="0"/>
              </a:defRPr>
            </a:lvl2pPr>
            <a:lvl3pPr marL="1143000" indent="-228600" eaLnBrk="0" hangingPunct="0">
              <a:defRPr sz="2100">
                <a:solidFill>
                  <a:schemeClr val="tx1"/>
                </a:solidFill>
                <a:latin typeface="Arial" charset="0"/>
                <a:cs typeface="Arial" charset="0"/>
              </a:defRPr>
            </a:lvl3pPr>
            <a:lvl4pPr marL="1600200" indent="-228600" eaLnBrk="0" hangingPunct="0">
              <a:defRPr sz="2100">
                <a:solidFill>
                  <a:schemeClr val="tx1"/>
                </a:solidFill>
                <a:latin typeface="Arial" charset="0"/>
                <a:cs typeface="Arial" charset="0"/>
              </a:defRPr>
            </a:lvl4pPr>
            <a:lvl5pPr marL="2057400" indent="-228600" eaLnBrk="0" hangingPunct="0">
              <a:defRPr sz="2100">
                <a:solidFill>
                  <a:schemeClr val="tx1"/>
                </a:solidFill>
                <a:latin typeface="Arial" charset="0"/>
                <a:cs typeface="Arial" charset="0"/>
              </a:defRPr>
            </a:lvl5pPr>
            <a:lvl6pPr marL="2514600" indent="-228600" defTabSz="542925" eaLnBrk="0" fontAlgn="base" hangingPunct="0">
              <a:spcBef>
                <a:spcPct val="0"/>
              </a:spcBef>
              <a:spcAft>
                <a:spcPct val="0"/>
              </a:spcAft>
              <a:defRPr sz="2100">
                <a:solidFill>
                  <a:schemeClr val="tx1"/>
                </a:solidFill>
                <a:latin typeface="Arial" charset="0"/>
                <a:cs typeface="Arial" charset="0"/>
              </a:defRPr>
            </a:lvl6pPr>
            <a:lvl7pPr marL="2971800" indent="-228600" defTabSz="542925" eaLnBrk="0" fontAlgn="base" hangingPunct="0">
              <a:spcBef>
                <a:spcPct val="0"/>
              </a:spcBef>
              <a:spcAft>
                <a:spcPct val="0"/>
              </a:spcAft>
              <a:defRPr sz="2100">
                <a:solidFill>
                  <a:schemeClr val="tx1"/>
                </a:solidFill>
                <a:latin typeface="Arial" charset="0"/>
                <a:cs typeface="Arial" charset="0"/>
              </a:defRPr>
            </a:lvl7pPr>
            <a:lvl8pPr marL="3429000" indent="-228600" defTabSz="542925" eaLnBrk="0" fontAlgn="base" hangingPunct="0">
              <a:spcBef>
                <a:spcPct val="0"/>
              </a:spcBef>
              <a:spcAft>
                <a:spcPct val="0"/>
              </a:spcAft>
              <a:defRPr sz="2100">
                <a:solidFill>
                  <a:schemeClr val="tx1"/>
                </a:solidFill>
                <a:latin typeface="Arial" charset="0"/>
                <a:cs typeface="Arial" charset="0"/>
              </a:defRPr>
            </a:lvl8pPr>
            <a:lvl9pPr marL="3886200" indent="-228600" defTabSz="542925" eaLnBrk="0" fontAlgn="base" hangingPunct="0">
              <a:spcBef>
                <a:spcPct val="0"/>
              </a:spcBef>
              <a:spcAft>
                <a:spcPct val="0"/>
              </a:spcAft>
              <a:defRPr sz="2100">
                <a:solidFill>
                  <a:schemeClr val="tx1"/>
                </a:solidFill>
                <a:latin typeface="Arial" charset="0"/>
                <a:cs typeface="Arial" charset="0"/>
              </a:defRPr>
            </a:lvl9pPr>
          </a:lstStyle>
          <a:p>
            <a:pPr defTabSz="914400" eaLnBrk="1" fontAlgn="auto" hangingPunct="1">
              <a:spcBef>
                <a:spcPts val="100"/>
              </a:spcBef>
              <a:spcAft>
                <a:spcPts val="100"/>
              </a:spcAft>
            </a:pPr>
            <a:r>
              <a:rPr lang="en-US" sz="800" b="1" dirty="0">
                <a:solidFill>
                  <a:srgbClr val="6E6E6E"/>
                </a:solidFill>
                <a:latin typeface="Calibri" pitchFamily="34" charset="0"/>
                <a:cs typeface="Calibri" pitchFamily="34" charset="0"/>
              </a:rPr>
              <a:t>© 2018, Intellect Design Arena Limited.</a:t>
            </a:r>
          </a:p>
          <a:p>
            <a:pPr defTabSz="914400" eaLnBrk="1" fontAlgn="auto" hangingPunct="1">
              <a:spcBef>
                <a:spcPts val="100"/>
              </a:spcBef>
              <a:spcAft>
                <a:spcPts val="100"/>
              </a:spcAft>
            </a:pPr>
            <a:r>
              <a:rPr lang="en-US" sz="800" dirty="0">
                <a:solidFill>
                  <a:srgbClr val="6E6E6E"/>
                </a:solidFill>
                <a:latin typeface="Calibri" pitchFamily="34" charset="0"/>
                <a:cs typeface="Calibri" pitchFamily="34" charset="0"/>
              </a:rPr>
              <a:t>All rights reserved. These materials are confidential and proprietary to Intellect and no part of these materials should be reproduced, published in any form by any means, electronic or mechanical including photocopy or any information storage or retrieval system nor should the materials be disclosed to third parties without the express written authorization of Intellect Design Arena Limited.</a:t>
            </a:r>
          </a:p>
        </p:txBody>
      </p:sp>
      <p:grpSp>
        <p:nvGrpSpPr>
          <p:cNvPr id="2" name="Group 1">
            <a:extLst>
              <a:ext uri="{FF2B5EF4-FFF2-40B4-BE49-F238E27FC236}">
                <a16:creationId xmlns="" xmlns:a16="http://schemas.microsoft.com/office/drawing/2014/main" id="{0531FAFB-E065-9243-B538-6D76BACFFB2A}"/>
              </a:ext>
            </a:extLst>
          </p:cNvPr>
          <p:cNvGrpSpPr/>
          <p:nvPr userDrawn="1"/>
        </p:nvGrpSpPr>
        <p:grpSpPr>
          <a:xfrm>
            <a:off x="2472776" y="4105447"/>
            <a:ext cx="7065019" cy="853123"/>
            <a:chOff x="3271862" y="4088853"/>
            <a:chExt cx="5870790" cy="708660"/>
          </a:xfrm>
        </p:grpSpPr>
        <p:grpSp>
          <p:nvGrpSpPr>
            <p:cNvPr id="19" name="Group 18">
              <a:extLst>
                <a:ext uri="{FF2B5EF4-FFF2-40B4-BE49-F238E27FC236}">
                  <a16:creationId xmlns="" xmlns:a16="http://schemas.microsoft.com/office/drawing/2014/main" id="{40882232-C0F2-AE46-9B87-E2013D4C20A6}"/>
                </a:ext>
              </a:extLst>
            </p:cNvPr>
            <p:cNvGrpSpPr/>
            <p:nvPr userDrawn="1"/>
          </p:nvGrpSpPr>
          <p:grpSpPr>
            <a:xfrm>
              <a:off x="3271862" y="4195533"/>
              <a:ext cx="5870790" cy="464820"/>
              <a:chOff x="1809749" y="4175760"/>
              <a:chExt cx="8327980" cy="659368"/>
            </a:xfrm>
          </p:grpSpPr>
          <p:pic>
            <p:nvPicPr>
              <p:cNvPr id="10" name="Picture 9">
                <a:extLst>
                  <a:ext uri="{FF2B5EF4-FFF2-40B4-BE49-F238E27FC236}">
                    <a16:creationId xmlns="" xmlns:a16="http://schemas.microsoft.com/office/drawing/2014/main" id="{9BE4B20B-50D8-B64D-8B0E-969B7826438E}"/>
                  </a:ext>
                </a:extLst>
              </p:cNvPr>
              <p:cNvPicPr>
                <a:picLocks noChangeAspect="1"/>
              </p:cNvPicPr>
              <p:nvPr userDrawn="1"/>
            </p:nvPicPr>
            <p:blipFill>
              <a:blip r:embed="rId2"/>
              <a:stretch>
                <a:fillRect/>
              </a:stretch>
            </p:blipFill>
            <p:spPr>
              <a:xfrm>
                <a:off x="1809749" y="4175760"/>
                <a:ext cx="1460500" cy="659368"/>
              </a:xfrm>
              <a:prstGeom prst="rect">
                <a:avLst/>
              </a:prstGeom>
            </p:spPr>
          </p:pic>
          <p:pic>
            <p:nvPicPr>
              <p:cNvPr id="12" name="Picture 11">
                <a:extLst>
                  <a:ext uri="{FF2B5EF4-FFF2-40B4-BE49-F238E27FC236}">
                    <a16:creationId xmlns="" xmlns:a16="http://schemas.microsoft.com/office/drawing/2014/main" id="{416FEF2D-B347-B040-8C79-78319388A00B}"/>
                  </a:ext>
                </a:extLst>
              </p:cNvPr>
              <p:cNvPicPr>
                <a:picLocks noChangeAspect="1"/>
              </p:cNvPicPr>
              <p:nvPr userDrawn="1"/>
            </p:nvPicPr>
            <p:blipFill>
              <a:blip r:embed="rId3"/>
              <a:stretch>
                <a:fillRect/>
              </a:stretch>
            </p:blipFill>
            <p:spPr>
              <a:xfrm>
                <a:off x="3512819" y="4175760"/>
                <a:ext cx="1460500" cy="659368"/>
              </a:xfrm>
              <a:prstGeom prst="rect">
                <a:avLst/>
              </a:prstGeom>
            </p:spPr>
          </p:pic>
          <p:pic>
            <p:nvPicPr>
              <p:cNvPr id="14" name="Picture 13">
                <a:extLst>
                  <a:ext uri="{FF2B5EF4-FFF2-40B4-BE49-F238E27FC236}">
                    <a16:creationId xmlns="" xmlns:a16="http://schemas.microsoft.com/office/drawing/2014/main" id="{D2E4F0B9-5AF7-E344-B2E5-0D983230303B}"/>
                  </a:ext>
                </a:extLst>
              </p:cNvPr>
              <p:cNvPicPr>
                <a:picLocks noChangeAspect="1"/>
              </p:cNvPicPr>
              <p:nvPr userDrawn="1"/>
            </p:nvPicPr>
            <p:blipFill>
              <a:blip r:embed="rId4"/>
              <a:stretch>
                <a:fillRect/>
              </a:stretch>
            </p:blipFill>
            <p:spPr>
              <a:xfrm>
                <a:off x="5215889" y="4175760"/>
                <a:ext cx="1460500" cy="659368"/>
              </a:xfrm>
              <a:prstGeom prst="rect">
                <a:avLst/>
              </a:prstGeom>
            </p:spPr>
          </p:pic>
          <p:pic>
            <p:nvPicPr>
              <p:cNvPr id="16" name="Picture 15">
                <a:extLst>
                  <a:ext uri="{FF2B5EF4-FFF2-40B4-BE49-F238E27FC236}">
                    <a16:creationId xmlns="" xmlns:a16="http://schemas.microsoft.com/office/drawing/2014/main" id="{2E5DC02A-4511-6946-B5A3-ABC44EA04D3F}"/>
                  </a:ext>
                </a:extLst>
              </p:cNvPr>
              <p:cNvPicPr>
                <a:picLocks noChangeAspect="1"/>
              </p:cNvPicPr>
              <p:nvPr userDrawn="1"/>
            </p:nvPicPr>
            <p:blipFill>
              <a:blip r:embed="rId5"/>
              <a:stretch>
                <a:fillRect/>
              </a:stretch>
            </p:blipFill>
            <p:spPr>
              <a:xfrm>
                <a:off x="6918959" y="4175760"/>
                <a:ext cx="1460500" cy="659368"/>
              </a:xfrm>
              <a:prstGeom prst="rect">
                <a:avLst/>
              </a:prstGeom>
            </p:spPr>
          </p:pic>
          <p:pic>
            <p:nvPicPr>
              <p:cNvPr id="18" name="Picture 17">
                <a:extLst>
                  <a:ext uri="{FF2B5EF4-FFF2-40B4-BE49-F238E27FC236}">
                    <a16:creationId xmlns="" xmlns:a16="http://schemas.microsoft.com/office/drawing/2014/main" id="{3AF3C83F-6BB3-3D4D-AE43-0D43750E0FED}"/>
                  </a:ext>
                </a:extLst>
              </p:cNvPr>
              <p:cNvPicPr>
                <a:picLocks noChangeAspect="1"/>
              </p:cNvPicPr>
              <p:nvPr userDrawn="1"/>
            </p:nvPicPr>
            <p:blipFill>
              <a:blip r:embed="rId6"/>
              <a:stretch>
                <a:fillRect/>
              </a:stretch>
            </p:blipFill>
            <p:spPr>
              <a:xfrm>
                <a:off x="8677229" y="4175760"/>
                <a:ext cx="1460500" cy="659368"/>
              </a:xfrm>
              <a:prstGeom prst="rect">
                <a:avLst/>
              </a:prstGeom>
            </p:spPr>
          </p:pic>
        </p:grpSp>
        <p:cxnSp>
          <p:nvCxnSpPr>
            <p:cNvPr id="21" name="Straight Connector 20">
              <a:extLst>
                <a:ext uri="{FF2B5EF4-FFF2-40B4-BE49-F238E27FC236}">
                  <a16:creationId xmlns="" xmlns:a16="http://schemas.microsoft.com/office/drawing/2014/main" id="{5F611B6C-E3D1-2F4E-BE82-9BFD361825F8}"/>
                </a:ext>
              </a:extLst>
            </p:cNvPr>
            <p:cNvCxnSpPr/>
            <p:nvPr userDrawn="1"/>
          </p:nvCxnSpPr>
          <p:spPr>
            <a:xfrm>
              <a:off x="4388193" y="4088853"/>
              <a:ext cx="0" cy="70866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41502A0C-A329-B64B-81DF-3A6D63B70668}"/>
                </a:ext>
              </a:extLst>
            </p:cNvPr>
            <p:cNvCxnSpPr/>
            <p:nvPr userDrawn="1"/>
          </p:nvCxnSpPr>
          <p:spPr>
            <a:xfrm>
              <a:off x="5538009" y="4088853"/>
              <a:ext cx="0" cy="70866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3069B43-F2B9-0249-AF13-02114CC930E6}"/>
                </a:ext>
              </a:extLst>
            </p:cNvPr>
            <p:cNvCxnSpPr/>
            <p:nvPr userDrawn="1"/>
          </p:nvCxnSpPr>
          <p:spPr>
            <a:xfrm>
              <a:off x="6770685" y="4088853"/>
              <a:ext cx="0" cy="70866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DA0C5ECD-1E2A-544C-BECD-92E6150DE9B6}"/>
                </a:ext>
              </a:extLst>
            </p:cNvPr>
            <p:cNvCxnSpPr/>
            <p:nvPr userDrawn="1"/>
          </p:nvCxnSpPr>
          <p:spPr>
            <a:xfrm>
              <a:off x="8008932" y="4088853"/>
              <a:ext cx="0" cy="70866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2">
            <a:extLst>
              <a:ext uri="{FF2B5EF4-FFF2-40B4-BE49-F238E27FC236}">
                <a16:creationId xmlns="" xmlns:a16="http://schemas.microsoft.com/office/drawing/2014/main" id="{91681D9D-6EEC-1741-A644-07AF70AFAAE8}"/>
              </a:ext>
            </a:extLst>
          </p:cNvPr>
          <p:cNvPicPr>
            <a:picLocks noChangeAspect="1" noChangeArrowheads="1"/>
          </p:cNvPicPr>
          <p:nvPr userDrawn="1"/>
        </p:nvPicPr>
        <p:blipFill rotWithShape="1">
          <a:blip r:embed="rId7">
            <a:extLst>
              <a:ext uri="{28A0092B-C50C-407E-A947-70E740481C1C}">
                <a14:useLocalDpi xmlns="" xmlns:a14="http://schemas.microsoft.com/office/drawing/2010/main"/>
              </a:ext>
            </a:extLst>
          </a:blip>
          <a:srcRect/>
          <a:stretch/>
        </p:blipFill>
        <p:spPr bwMode="auto">
          <a:xfrm>
            <a:off x="3816401" y="1811628"/>
            <a:ext cx="4248218" cy="15076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TextBox 19">
            <a:extLst>
              <a:ext uri="{FF2B5EF4-FFF2-40B4-BE49-F238E27FC236}">
                <a16:creationId xmlns="" xmlns:a16="http://schemas.microsoft.com/office/drawing/2014/main" id="{CD81D203-008A-CF4B-A3E1-4C91FFDF4DA4}"/>
              </a:ext>
            </a:extLst>
          </p:cNvPr>
          <p:cNvSpPr txBox="1"/>
          <p:nvPr userDrawn="1"/>
        </p:nvSpPr>
        <p:spPr>
          <a:xfrm>
            <a:off x="3960152" y="3336794"/>
            <a:ext cx="3997668" cy="461772"/>
          </a:xfrm>
          <a:prstGeom prst="rect">
            <a:avLst/>
          </a:prstGeom>
          <a:noFill/>
        </p:spPr>
        <p:txBody>
          <a:bodyPr wrap="square" rtlCol="0">
            <a:spAutoFit/>
          </a:bodyPr>
          <a:lstStyle/>
          <a:p>
            <a:pPr algn="ctr" defTabSz="914400" fontAlgn="auto">
              <a:spcBef>
                <a:spcPts val="0"/>
              </a:spcBef>
              <a:spcAft>
                <a:spcPts val="0"/>
              </a:spcAft>
            </a:pPr>
            <a:r>
              <a:rPr lang="en-GB" sz="2400" b="1" dirty="0">
                <a:solidFill>
                  <a:srgbClr val="3593D2"/>
                </a:solidFill>
                <a:latin typeface="Calibri"/>
                <a:cs typeface="+mn-cs"/>
              </a:rPr>
              <a:t>Contextual Banking By Design</a:t>
            </a:r>
          </a:p>
        </p:txBody>
      </p:sp>
    </p:spTree>
    <p:extLst>
      <p:ext uri="{BB962C8B-B14F-4D97-AF65-F5344CB8AC3E}">
        <p14:creationId xmlns="" xmlns:p14="http://schemas.microsoft.com/office/powerpoint/2010/main" val="52427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jpe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2.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jpe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B6E27CC-17F0-A945-A788-8481AEDB4EC0}"/>
              </a:ext>
            </a:extLst>
          </p:cNvPr>
          <p:cNvSpPr>
            <a:spLocks noGrp="1"/>
          </p:cNvSpPr>
          <p:nvPr>
            <p:ph type="title"/>
          </p:nvPr>
        </p:nvSpPr>
        <p:spPr>
          <a:xfrm>
            <a:off x="462932" y="364889"/>
            <a:ext cx="11376433" cy="537020"/>
          </a:xfrm>
          <a:prstGeom prst="rect">
            <a:avLst/>
          </a:prstGeom>
        </p:spPr>
        <p:txBody>
          <a:bodyPr vert="horz" lIns="91440" tIns="45720" rIns="91440" bIns="45720" rtlCol="0" anchor="ctr">
            <a:normAutofit/>
          </a:bodyPr>
          <a:lstStyle/>
          <a:p>
            <a:r>
              <a:rPr lang="en-US" dirty="0"/>
              <a:t>Insert Title (Use Blue to emphasize keywords)</a:t>
            </a:r>
          </a:p>
        </p:txBody>
      </p:sp>
      <p:sp>
        <p:nvSpPr>
          <p:cNvPr id="3" name="Text Placeholder 2">
            <a:extLst>
              <a:ext uri="{FF2B5EF4-FFF2-40B4-BE49-F238E27FC236}">
                <a16:creationId xmlns="" xmlns:a16="http://schemas.microsoft.com/office/drawing/2014/main" id="{6F50703C-6786-1246-A223-C6588DEC2FEB}"/>
              </a:ext>
            </a:extLst>
          </p:cNvPr>
          <p:cNvSpPr>
            <a:spLocks noGrp="1"/>
          </p:cNvSpPr>
          <p:nvPr>
            <p:ph type="body" idx="1"/>
          </p:nvPr>
        </p:nvSpPr>
        <p:spPr>
          <a:xfrm>
            <a:off x="462932" y="1005789"/>
            <a:ext cx="11376433" cy="5172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 xmlns:a16="http://schemas.microsoft.com/office/drawing/2014/main" id="{5EDA03DF-B6F3-1F48-9BEA-53DF7C37EFD6}"/>
              </a:ext>
            </a:extLst>
          </p:cNvPr>
          <p:cNvSpPr>
            <a:spLocks noGrp="1"/>
          </p:cNvSpPr>
          <p:nvPr>
            <p:ph type="sldNum" sz="quarter" idx="4"/>
          </p:nvPr>
        </p:nvSpPr>
        <p:spPr>
          <a:xfrm>
            <a:off x="11352327" y="6494384"/>
            <a:ext cx="740683" cy="365210"/>
          </a:xfrm>
          <a:prstGeom prst="rect">
            <a:avLst/>
          </a:prstGeom>
        </p:spPr>
        <p:txBody>
          <a:bodyPr vert="horz" lIns="91440" tIns="45720" rIns="91440" bIns="45720" rtlCol="0" anchor="ctr"/>
          <a:lstStyle>
            <a:lvl1pPr algn="r">
              <a:defRPr sz="1200">
                <a:solidFill>
                  <a:schemeClr val="tx1"/>
                </a:solidFill>
              </a:defRPr>
            </a:lvl1pPr>
          </a:lstStyle>
          <a:p>
            <a:pPr defTabSz="914400" fontAlgn="auto">
              <a:spcBef>
                <a:spcPts val="0"/>
              </a:spcBef>
              <a:spcAft>
                <a:spcPts val="0"/>
              </a:spcAft>
            </a:pPr>
            <a:fld id="{BD0A059D-5462-6142-A847-F6766EF5978B}" type="slidenum">
              <a:rPr lang="en-US" smtClean="0">
                <a:solidFill>
                  <a:srgbClr val="676767"/>
                </a:solidFill>
                <a:latin typeface="Calibri"/>
                <a:cs typeface="+mn-cs"/>
              </a:rPr>
              <a:pPr defTabSz="914400" fontAlgn="auto">
                <a:spcBef>
                  <a:spcPts val="0"/>
                </a:spcBef>
                <a:spcAft>
                  <a:spcPts val="0"/>
                </a:spcAft>
              </a:pPr>
              <a:t>‹#›</a:t>
            </a:fld>
            <a:endParaRPr lang="en-US" dirty="0">
              <a:solidFill>
                <a:srgbClr val="676767"/>
              </a:solidFill>
              <a:latin typeface="Calibri"/>
              <a:cs typeface="+mn-cs"/>
            </a:endParaRPr>
          </a:p>
        </p:txBody>
      </p:sp>
      <p:pic>
        <p:nvPicPr>
          <p:cNvPr id="5" name="Picture 3">
            <a:extLst>
              <a:ext uri="{FF2B5EF4-FFF2-40B4-BE49-F238E27FC236}">
                <a16:creationId xmlns="" xmlns:a16="http://schemas.microsoft.com/office/drawing/2014/main" id="{3C7C80D6-D1F6-6741-B9B4-47459572EBA5}"/>
              </a:ext>
            </a:extLst>
          </p:cNvPr>
          <p:cNvPicPr>
            <a:picLocks noChangeAspect="1" noChangeArrowheads="1"/>
          </p:cNvPicPr>
          <p:nvPr userDrawn="1"/>
        </p:nvPicPr>
        <p:blipFill>
          <a:blip r:embed="rId13">
            <a:extLst>
              <a:ext uri="{28A0092B-C50C-407E-A947-70E740481C1C}">
                <a14:useLocalDpi xmlns="" xmlns:a14="http://schemas.microsoft.com/office/drawing/2010/main"/>
              </a:ext>
            </a:extLst>
          </a:blip>
          <a:srcRect/>
          <a:stretch>
            <a:fillRect/>
          </a:stretch>
        </p:blipFill>
        <p:spPr bwMode="auto">
          <a:xfrm>
            <a:off x="11460425" y="261015"/>
            <a:ext cx="478182" cy="13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4950912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93" r:id="rId10"/>
  </p:sldLayoutIdLst>
  <p:hf hdr="0" ftr="0" dt="0"/>
  <p:txStyles>
    <p:titleStyle>
      <a:lvl1pPr algn="l" defTabSz="914400" rtl="0" eaLnBrk="1" latinLnBrk="0" hangingPunct="1">
        <a:lnSpc>
          <a:spcPct val="90000"/>
        </a:lnSpc>
        <a:spcBef>
          <a:spcPct val="0"/>
        </a:spcBef>
        <a:buNone/>
        <a:defRPr sz="3200" b="1" kern="1200">
          <a:solidFill>
            <a:schemeClr val="tx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BF985C"/>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BF985C"/>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B6E27CC-17F0-A945-A788-8481AEDB4EC0}"/>
              </a:ext>
            </a:extLst>
          </p:cNvPr>
          <p:cNvSpPr>
            <a:spLocks noGrp="1"/>
          </p:cNvSpPr>
          <p:nvPr>
            <p:ph type="title"/>
          </p:nvPr>
        </p:nvSpPr>
        <p:spPr>
          <a:xfrm>
            <a:off x="462930" y="364889"/>
            <a:ext cx="11376433" cy="537020"/>
          </a:xfrm>
          <a:prstGeom prst="rect">
            <a:avLst/>
          </a:prstGeom>
        </p:spPr>
        <p:txBody>
          <a:bodyPr vert="horz" lIns="91440" tIns="45720" rIns="91440" bIns="45720" rtlCol="0" anchor="ctr">
            <a:normAutofit/>
          </a:bodyPr>
          <a:lstStyle/>
          <a:p>
            <a:r>
              <a:rPr lang="en-US" dirty="0"/>
              <a:t>Insert Title (Use Blue to emphasize keywords)</a:t>
            </a:r>
          </a:p>
        </p:txBody>
      </p:sp>
      <p:sp>
        <p:nvSpPr>
          <p:cNvPr id="3" name="Text Placeholder 2">
            <a:extLst>
              <a:ext uri="{FF2B5EF4-FFF2-40B4-BE49-F238E27FC236}">
                <a16:creationId xmlns:a16="http://schemas.microsoft.com/office/drawing/2014/main" xmlns="" id="{6F50703C-6786-1246-A223-C6588DEC2FEB}"/>
              </a:ext>
            </a:extLst>
          </p:cNvPr>
          <p:cNvSpPr>
            <a:spLocks noGrp="1"/>
          </p:cNvSpPr>
          <p:nvPr>
            <p:ph type="body" idx="1"/>
          </p:nvPr>
        </p:nvSpPr>
        <p:spPr>
          <a:xfrm>
            <a:off x="462930" y="1005787"/>
            <a:ext cx="11376433" cy="5172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5EDA03DF-B6F3-1F48-9BEA-53DF7C37EFD6}"/>
              </a:ext>
            </a:extLst>
          </p:cNvPr>
          <p:cNvSpPr>
            <a:spLocks noGrp="1"/>
          </p:cNvSpPr>
          <p:nvPr>
            <p:ph type="sldNum" sz="quarter" idx="4"/>
          </p:nvPr>
        </p:nvSpPr>
        <p:spPr>
          <a:xfrm>
            <a:off x="11352325" y="6494382"/>
            <a:ext cx="740683" cy="365210"/>
          </a:xfrm>
          <a:prstGeom prst="rect">
            <a:avLst/>
          </a:prstGeom>
        </p:spPr>
        <p:txBody>
          <a:bodyPr vert="horz" lIns="91440" tIns="45720" rIns="91440" bIns="45720" rtlCol="0" anchor="ctr"/>
          <a:lstStyle>
            <a:lvl1pPr algn="r">
              <a:defRPr sz="1200">
                <a:solidFill>
                  <a:schemeClr val="tx1"/>
                </a:solidFill>
              </a:defRPr>
            </a:lvl1pPr>
          </a:lstStyle>
          <a:p>
            <a:pPr defTabSz="914400" fontAlgn="auto">
              <a:spcBef>
                <a:spcPts val="0"/>
              </a:spcBef>
              <a:spcAft>
                <a:spcPts val="0"/>
              </a:spcAft>
            </a:pPr>
            <a:fld id="{BD0A059D-5462-6142-A847-F6766EF5978B}" type="slidenum">
              <a:rPr lang="en-US" smtClean="0">
                <a:solidFill>
                  <a:srgbClr val="676767"/>
                </a:solidFill>
                <a:latin typeface="Calibri"/>
                <a:cs typeface="+mn-cs"/>
              </a:rPr>
              <a:pPr defTabSz="914400" fontAlgn="auto">
                <a:spcBef>
                  <a:spcPts val="0"/>
                </a:spcBef>
                <a:spcAft>
                  <a:spcPts val="0"/>
                </a:spcAft>
              </a:pPr>
              <a:t>‹#›</a:t>
            </a:fld>
            <a:endParaRPr lang="en-US" dirty="0">
              <a:solidFill>
                <a:srgbClr val="676767"/>
              </a:solidFill>
              <a:latin typeface="Calibri"/>
              <a:cs typeface="+mn-cs"/>
            </a:endParaRPr>
          </a:p>
        </p:txBody>
      </p:sp>
      <p:pic>
        <p:nvPicPr>
          <p:cNvPr id="5" name="Picture 3">
            <a:extLst>
              <a:ext uri="{FF2B5EF4-FFF2-40B4-BE49-F238E27FC236}">
                <a16:creationId xmlns:a16="http://schemas.microsoft.com/office/drawing/2014/main" xmlns="" id="{3C7C80D6-D1F6-6741-B9B4-47459572EBA5}"/>
              </a:ext>
            </a:extLst>
          </p:cNvPr>
          <p:cNvPicPr>
            <a:picLocks noChangeAspect="1" noChangeArrowheads="1"/>
          </p:cNvPicPr>
          <p:nvPr userDrawn="1"/>
        </p:nvPicPr>
        <p:blipFill>
          <a:blip r:embed="rId12">
            <a:extLst>
              <a:ext uri="{28A0092B-C50C-407E-A947-70E740481C1C}">
                <a14:useLocalDpi xmlns="" xmlns:a14="http://schemas.microsoft.com/office/drawing/2010/main"/>
              </a:ext>
            </a:extLst>
          </a:blip>
          <a:srcRect/>
          <a:stretch>
            <a:fillRect/>
          </a:stretch>
        </p:blipFill>
        <p:spPr bwMode="auto">
          <a:xfrm>
            <a:off x="11460425" y="261015"/>
            <a:ext cx="478182" cy="13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05381148"/>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hdr="0" ftr="0" dt="0"/>
  <p:txStyles>
    <p:titleStyle>
      <a:lvl1pPr algn="l" defTabSz="914400" rtl="0" eaLnBrk="1" latinLnBrk="0" hangingPunct="1">
        <a:lnSpc>
          <a:spcPct val="90000"/>
        </a:lnSpc>
        <a:spcBef>
          <a:spcPct val="0"/>
        </a:spcBef>
        <a:buNone/>
        <a:defRPr sz="2800" b="1" kern="1200">
          <a:solidFill>
            <a:schemeClr val="bg2">
              <a:lumMod val="1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BF985C"/>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BF985C"/>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B6E27CC-17F0-A945-A788-8481AEDB4EC0}"/>
              </a:ext>
            </a:extLst>
          </p:cNvPr>
          <p:cNvSpPr>
            <a:spLocks noGrp="1"/>
          </p:cNvSpPr>
          <p:nvPr>
            <p:ph type="title"/>
          </p:nvPr>
        </p:nvSpPr>
        <p:spPr>
          <a:xfrm>
            <a:off x="462927" y="364889"/>
            <a:ext cx="11376433" cy="537020"/>
          </a:xfrm>
          <a:prstGeom prst="rect">
            <a:avLst/>
          </a:prstGeom>
        </p:spPr>
        <p:txBody>
          <a:bodyPr vert="horz" lIns="91440" tIns="45720" rIns="91440" bIns="45720" rtlCol="0" anchor="ctr">
            <a:normAutofit/>
          </a:bodyPr>
          <a:lstStyle/>
          <a:p>
            <a:r>
              <a:rPr lang="en-US" dirty="0"/>
              <a:t>Insert Title (Use Blue to emphasize keywords)</a:t>
            </a:r>
          </a:p>
        </p:txBody>
      </p:sp>
      <p:sp>
        <p:nvSpPr>
          <p:cNvPr id="3" name="Text Placeholder 2">
            <a:extLst>
              <a:ext uri="{FF2B5EF4-FFF2-40B4-BE49-F238E27FC236}">
                <a16:creationId xmlns:a16="http://schemas.microsoft.com/office/drawing/2014/main" xmlns="" id="{6F50703C-6786-1246-A223-C6588DEC2FEB}"/>
              </a:ext>
            </a:extLst>
          </p:cNvPr>
          <p:cNvSpPr>
            <a:spLocks noGrp="1"/>
          </p:cNvSpPr>
          <p:nvPr>
            <p:ph type="body" idx="1"/>
          </p:nvPr>
        </p:nvSpPr>
        <p:spPr>
          <a:xfrm>
            <a:off x="462927" y="1005784"/>
            <a:ext cx="11376433" cy="5172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
        <p:nvSpPr>
          <p:cNvPr id="6" name="Slide Number Placeholder 5">
            <a:extLst>
              <a:ext uri="{FF2B5EF4-FFF2-40B4-BE49-F238E27FC236}">
                <a16:creationId xmlns:a16="http://schemas.microsoft.com/office/drawing/2014/main" xmlns="" id="{5EDA03DF-B6F3-1F48-9BEA-53DF7C37EFD6}"/>
              </a:ext>
            </a:extLst>
          </p:cNvPr>
          <p:cNvSpPr>
            <a:spLocks noGrp="1"/>
          </p:cNvSpPr>
          <p:nvPr>
            <p:ph type="sldNum" sz="quarter" idx="4"/>
          </p:nvPr>
        </p:nvSpPr>
        <p:spPr>
          <a:xfrm>
            <a:off x="11352322" y="6494379"/>
            <a:ext cx="740683" cy="365210"/>
          </a:xfrm>
          <a:prstGeom prst="rect">
            <a:avLst/>
          </a:prstGeom>
        </p:spPr>
        <p:txBody>
          <a:bodyPr vert="horz" lIns="91440" tIns="45720" rIns="91440" bIns="45720" rtlCol="0" anchor="ctr"/>
          <a:lstStyle>
            <a:lvl1pPr algn="r">
              <a:defRPr sz="1200">
                <a:solidFill>
                  <a:schemeClr val="tx1"/>
                </a:solidFill>
              </a:defRPr>
            </a:lvl1pPr>
          </a:lstStyle>
          <a:p>
            <a:pPr defTabSz="914400" fontAlgn="auto">
              <a:spcBef>
                <a:spcPts val="0"/>
              </a:spcBef>
              <a:spcAft>
                <a:spcPts val="0"/>
              </a:spcAft>
            </a:pPr>
            <a:fld id="{BD0A059D-5462-6142-A847-F6766EF5978B}" type="slidenum">
              <a:rPr lang="en-US" smtClean="0">
                <a:solidFill>
                  <a:srgbClr val="676767"/>
                </a:solidFill>
                <a:latin typeface="Calibri"/>
                <a:cs typeface="+mn-cs"/>
              </a:rPr>
              <a:pPr defTabSz="914400" fontAlgn="auto">
                <a:spcBef>
                  <a:spcPts val="0"/>
                </a:spcBef>
                <a:spcAft>
                  <a:spcPts val="0"/>
                </a:spcAft>
              </a:pPr>
              <a:t>‹#›</a:t>
            </a:fld>
            <a:endParaRPr lang="en-US" dirty="0">
              <a:solidFill>
                <a:srgbClr val="676767"/>
              </a:solidFill>
              <a:latin typeface="Calibri"/>
              <a:cs typeface="+mn-cs"/>
            </a:endParaRPr>
          </a:p>
        </p:txBody>
      </p:sp>
      <p:pic>
        <p:nvPicPr>
          <p:cNvPr id="5" name="Picture 3">
            <a:extLst>
              <a:ext uri="{FF2B5EF4-FFF2-40B4-BE49-F238E27FC236}">
                <a16:creationId xmlns:a16="http://schemas.microsoft.com/office/drawing/2014/main" xmlns="" id="{3C7C80D6-D1F6-6741-B9B4-47459572EBA5}"/>
              </a:ext>
            </a:extLst>
          </p:cNvPr>
          <p:cNvPicPr>
            <a:picLocks noChangeAspect="1" noChangeArrowheads="1"/>
          </p:cNvPicPr>
          <p:nvPr userDrawn="1"/>
        </p:nvPicPr>
        <p:blipFill>
          <a:blip r:embed="rId13">
            <a:extLst>
              <a:ext uri="{28A0092B-C50C-407E-A947-70E740481C1C}">
                <a14:useLocalDpi xmlns="" xmlns:a14="http://schemas.microsoft.com/office/drawing/2010/main"/>
              </a:ext>
            </a:extLst>
          </a:blip>
          <a:srcRect/>
          <a:stretch>
            <a:fillRect/>
          </a:stretch>
        </p:blipFill>
        <p:spPr bwMode="auto">
          <a:xfrm>
            <a:off x="11460425" y="261015"/>
            <a:ext cx="478182" cy="13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364071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810" r:id="rId10"/>
  </p:sldLayoutIdLst>
  <p:hf hdr="0" ftr="0" dt="0"/>
  <p:txStyles>
    <p:titleStyle>
      <a:lvl1pPr algn="l" defTabSz="914400" rtl="0" eaLnBrk="1" latinLnBrk="0" hangingPunct="1">
        <a:lnSpc>
          <a:spcPct val="90000"/>
        </a:lnSpc>
        <a:spcBef>
          <a:spcPct val="0"/>
        </a:spcBef>
        <a:buNone/>
        <a:defRPr sz="2800" b="1" kern="1200">
          <a:solidFill>
            <a:schemeClr val="bg2">
              <a:lumMod val="1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BF985C"/>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BF985C"/>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6" Type="http://schemas.openxmlformats.org/officeDocument/2006/relationships/image" Target="../media/image59.tiff"/><Relationship Id="rId1" Type="http://schemas.openxmlformats.org/officeDocument/2006/relationships/slideLayout" Target="../slideLayouts/slideLayout2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4.gif"/><Relationship Id="rId13" Type="http://schemas.openxmlformats.org/officeDocument/2006/relationships/hyperlink" Target="http://www.uab.ae/cms/index.php" TargetMode="External"/><Relationship Id="rId18" Type="http://schemas.openxmlformats.org/officeDocument/2006/relationships/image" Target="../media/image72.gif"/><Relationship Id="rId3" Type="http://schemas.openxmlformats.org/officeDocument/2006/relationships/image" Target="../media/image60.jpeg"/><Relationship Id="rId21" Type="http://schemas.openxmlformats.org/officeDocument/2006/relationships/image" Target="../media/image75.jpeg"/><Relationship Id="rId7" Type="http://schemas.openxmlformats.org/officeDocument/2006/relationships/image" Target="../media/image63.png"/><Relationship Id="rId12" Type="http://schemas.openxmlformats.org/officeDocument/2006/relationships/image" Target="../media/image67.png"/><Relationship Id="rId17"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23.xml"/><Relationship Id="rId6" Type="http://schemas.openxmlformats.org/officeDocument/2006/relationships/image" Target="../media/image62.png"/><Relationship Id="rId11" Type="http://schemas.openxmlformats.org/officeDocument/2006/relationships/hyperlink" Target="http://www.barwabank.com/" TargetMode="External"/><Relationship Id="rId5" Type="http://schemas.openxmlformats.org/officeDocument/2006/relationships/image" Target="../media/image61.png"/><Relationship Id="rId15" Type="http://schemas.openxmlformats.org/officeDocument/2006/relationships/image" Target="../media/image69.png"/><Relationship Id="rId10" Type="http://schemas.openxmlformats.org/officeDocument/2006/relationships/image" Target="../media/image66.png"/><Relationship Id="rId19" Type="http://schemas.openxmlformats.org/officeDocument/2006/relationships/image" Target="../media/image73.png"/><Relationship Id="rId4" Type="http://schemas.openxmlformats.org/officeDocument/2006/relationships/hyperlink" Target="http://www.mashreqbank.com/index.asp" TargetMode="External"/><Relationship Id="rId9" Type="http://schemas.openxmlformats.org/officeDocument/2006/relationships/image" Target="../media/image65.jpeg"/><Relationship Id="rId14" Type="http://schemas.openxmlformats.org/officeDocument/2006/relationships/image" Target="../media/image68.jpe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45.png"/><Relationship Id="rId21" Type="http://schemas.openxmlformats.org/officeDocument/2006/relationships/image" Target="../media/image59.tiff"/><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jpeg"/><Relationship Id="rId2" Type="http://schemas.openxmlformats.org/officeDocument/2006/relationships/image" Target="../media/image76.png"/><Relationship Id="rId16" Type="http://schemas.openxmlformats.org/officeDocument/2006/relationships/image" Target="../media/image89.png"/><Relationship Id="rId20" Type="http://schemas.openxmlformats.org/officeDocument/2006/relationships/image" Target="../media/image54.png"/><Relationship Id="rId1" Type="http://schemas.openxmlformats.org/officeDocument/2006/relationships/slideLayout" Target="../slideLayouts/slideLayout2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jpe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3.jpeg"/></Relationships>
</file>

<file path=ppt/slides/_rels/slide1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png"/><Relationship Id="rId3" Type="http://schemas.openxmlformats.org/officeDocument/2006/relationships/image" Target="../media/image28.jpeg"/><Relationship Id="rId7" Type="http://schemas.openxmlformats.org/officeDocument/2006/relationships/image" Target="../media/image31.tiff"/><Relationship Id="rId12" Type="http://schemas.openxmlformats.org/officeDocument/2006/relationships/image" Target="../media/image36.tiff"/><Relationship Id="rId2" Type="http://schemas.openxmlformats.org/officeDocument/2006/relationships/hyperlink" Target="http://images.google.co.in/imgres?imgurl=http://www.europeanpaymentscouncil.eu/extras/cffm/custom/SepaLogoEN_ML.jpg&amp;imgrefurl=http://www.europeanpaymentscouncil.eu/content.cfm?page=sepa_logos&amp;usg=__-M3z0zXaHJxncgqKo72ngYntM28=&amp;h=109&amp;w=250&amp;sz=12&amp;hl=en&amp;start=3&amp;um=1&amp;tbnid=8qkZlAlBMQ3ScM:&amp;tbnh=48&amp;tbnw=111&amp;prev=/images?q=SEPA+logo&amp;hl=en&amp;um=1" TargetMode="External"/><Relationship Id="rId16" Type="http://schemas.openxmlformats.org/officeDocument/2006/relationships/image" Target="../media/image40.emf"/><Relationship Id="rId1" Type="http://schemas.openxmlformats.org/officeDocument/2006/relationships/slideLayout" Target="../slideLayouts/slideLayout10.xml"/><Relationship Id="rId6" Type="http://schemas.openxmlformats.org/officeDocument/2006/relationships/image" Target="../media/image30.tiff"/><Relationship Id="rId11" Type="http://schemas.openxmlformats.org/officeDocument/2006/relationships/image" Target="../media/image35.tiff"/><Relationship Id="rId5" Type="http://schemas.openxmlformats.org/officeDocument/2006/relationships/image" Target="../media/image29.jpeg"/><Relationship Id="rId15" Type="http://schemas.openxmlformats.org/officeDocument/2006/relationships/image" Target="../media/image39.tiff"/><Relationship Id="rId10" Type="http://schemas.openxmlformats.org/officeDocument/2006/relationships/image" Target="../media/image34.tiff"/><Relationship Id="rId4" Type="http://schemas.openxmlformats.org/officeDocument/2006/relationships/hyperlink" Target="http://images.google.co.in/imgres?imgurl=http://upload.wikimedia.org/wikipedia/de/thumb/e/ea/SWIFT_logo.svg/600px-SWIFT_logo.svg.png&amp;imgrefurl=http://de.wikipedia.org/wiki/Datei:SWIFT_logo.svg&amp;usg=__7mu3pBmIxbbEtp8CBz6cl6rNXXE=&amp;h=600&amp;w=600&amp;sz=54&amp;hl=en&amp;start=7&amp;um=1&amp;tbnid=Hz9iFReyT-8kdM:&amp;tbnh=135&amp;tbnw=135&amp;prev=/images?q=swift+logo&amp;hl=en&amp;um=1" TargetMode="External"/><Relationship Id="rId9" Type="http://schemas.openxmlformats.org/officeDocument/2006/relationships/image" Target="../media/image33.tiff"/><Relationship Id="rId14" Type="http://schemas.openxmlformats.org/officeDocument/2006/relationships/image" Target="../media/image3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CE7E1-EA0F-3742-A350-EB72F5B72C70}"/>
              </a:ext>
            </a:extLst>
          </p:cNvPr>
          <p:cNvSpPr>
            <a:spLocks noGrp="1"/>
          </p:cNvSpPr>
          <p:nvPr>
            <p:ph type="ctrTitle"/>
          </p:nvPr>
        </p:nvSpPr>
        <p:spPr/>
        <p:txBody>
          <a:bodyPr/>
          <a:lstStyle/>
          <a:p>
            <a:pPr defTabSz="542280">
              <a:defRPr/>
            </a:pPr>
            <a:r>
              <a:rPr lang="en-US" sz="4267" dirty="0">
                <a:solidFill>
                  <a:srgbClr val="BE975D"/>
                </a:solidFill>
                <a:effectLst>
                  <a:outerShdw blurRad="38100" dist="38100" dir="2700000" algn="tl">
                    <a:srgbClr val="000000">
                      <a:alpha val="43137"/>
                    </a:srgbClr>
                  </a:outerShdw>
                </a:effectLst>
              </a:rPr>
              <a:t>iGTB Global Transaction Banking</a:t>
            </a:r>
            <a:endParaRPr lang="en-IN" sz="4267" dirty="0">
              <a:solidFill>
                <a:srgbClr val="BE975D"/>
              </a:solidFill>
              <a:effectLst>
                <a:outerShdw blurRad="38100" dist="38100" dir="2700000" algn="tl">
                  <a:srgbClr val="000000">
                    <a:alpha val="43137"/>
                  </a:srgbClr>
                </a:outerShdw>
              </a:effectLst>
            </a:endParaRPr>
          </a:p>
        </p:txBody>
      </p:sp>
      <p:sp>
        <p:nvSpPr>
          <p:cNvPr id="3" name="Subtitle 2">
            <a:extLst>
              <a:ext uri="{FF2B5EF4-FFF2-40B4-BE49-F238E27FC236}">
                <a16:creationId xmlns="" xmlns:a16="http://schemas.microsoft.com/office/drawing/2014/main" id="{8A27B050-56A0-5A43-A5CE-C2E3E16CDD71}"/>
              </a:ext>
            </a:extLst>
          </p:cNvPr>
          <p:cNvSpPr>
            <a:spLocks noGrp="1"/>
          </p:cNvSpPr>
          <p:nvPr>
            <p:ph type="subTitle" idx="1"/>
          </p:nvPr>
        </p:nvSpPr>
        <p:spPr>
          <a:xfrm>
            <a:off x="6168508" y="5619300"/>
            <a:ext cx="5447109" cy="914850"/>
          </a:xfrm>
        </p:spPr>
        <p:txBody>
          <a:bodyPr>
            <a:normAutofit fontScale="92500"/>
          </a:bodyPr>
          <a:lstStyle/>
          <a:p>
            <a:r>
              <a:rPr lang="en-IN" dirty="0" smtClean="0"/>
              <a:t>26 April  </a:t>
            </a:r>
            <a:r>
              <a:rPr lang="en-IN" dirty="0" smtClean="0"/>
              <a:t>2019</a:t>
            </a:r>
          </a:p>
          <a:p>
            <a:r>
              <a:rPr lang="en-IN" dirty="0" smtClean="0">
                <a:solidFill>
                  <a:schemeClr val="accent5">
                    <a:lumMod val="60000"/>
                    <a:lumOff val="40000"/>
                  </a:schemeClr>
                </a:solidFill>
              </a:rPr>
              <a:t>Contact : srinibas.panda@intellectdesign.com</a:t>
            </a:r>
            <a:endParaRPr lang="en-IN" dirty="0">
              <a:solidFill>
                <a:schemeClr val="accent5">
                  <a:lumMod val="60000"/>
                  <a:lumOff val="40000"/>
                </a:schemeClr>
              </a:solidFill>
            </a:endParaRPr>
          </a:p>
          <a:p>
            <a:endParaRPr lang="en-US" dirty="0"/>
          </a:p>
        </p:txBody>
      </p:sp>
      <p:pic>
        <p:nvPicPr>
          <p:cNvPr id="6" name="Picture 5"/>
          <p:cNvPicPr>
            <a:picLocks noChangeAspect="1"/>
          </p:cNvPicPr>
          <p:nvPr/>
        </p:nvPicPr>
        <p:blipFill>
          <a:blip r:embed="rId2"/>
          <a:stretch>
            <a:fillRect/>
          </a:stretch>
        </p:blipFill>
        <p:spPr>
          <a:xfrm>
            <a:off x="-240" y="0"/>
            <a:ext cx="4568255" cy="6859588"/>
          </a:xfrm>
          <a:prstGeom prst="rect">
            <a:avLst/>
          </a:prstGeom>
        </p:spPr>
      </p:pic>
    </p:spTree>
    <p:extLst>
      <p:ext uri="{BB962C8B-B14F-4D97-AF65-F5344CB8AC3E}">
        <p14:creationId xmlns="" xmlns:p14="http://schemas.microsoft.com/office/powerpoint/2010/main" val="36180324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33322" y="2012145"/>
            <a:ext cx="3839980" cy="2091192"/>
          </a:xfrm>
          <a:prstGeom prst="rect">
            <a:avLst/>
          </a:prstGeom>
          <a:solidFill>
            <a:schemeClr val="accent1">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400" b="1" dirty="0">
                <a:solidFill>
                  <a:schemeClr val="tx1">
                    <a:lumMod val="65000"/>
                    <a:lumOff val="35000"/>
                  </a:schemeClr>
                </a:solidFill>
              </a:rPr>
              <a:t>Payments Orchestration</a:t>
            </a:r>
          </a:p>
        </p:txBody>
      </p:sp>
      <p:sp>
        <p:nvSpPr>
          <p:cNvPr id="183" name="Rectangle 182"/>
          <p:cNvSpPr/>
          <p:nvPr/>
        </p:nvSpPr>
        <p:spPr>
          <a:xfrm>
            <a:off x="6064731" y="2012145"/>
            <a:ext cx="3839980" cy="2098589"/>
          </a:xfrm>
          <a:prstGeom prst="rect">
            <a:avLst/>
          </a:prstGeom>
          <a:solidFill>
            <a:schemeClr val="accent1">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400" b="1" dirty="0">
                <a:solidFill>
                  <a:schemeClr val="tx1">
                    <a:lumMod val="65000"/>
                    <a:lumOff val="35000"/>
                  </a:schemeClr>
                </a:solidFill>
              </a:rPr>
              <a:t>Payments Engine</a:t>
            </a:r>
          </a:p>
        </p:txBody>
      </p:sp>
      <p:sp>
        <p:nvSpPr>
          <p:cNvPr id="2" name="Title 1"/>
          <p:cNvSpPr>
            <a:spLocks noGrp="1"/>
          </p:cNvSpPr>
          <p:nvPr>
            <p:ph type="title"/>
          </p:nvPr>
        </p:nvSpPr>
        <p:spPr>
          <a:xfrm>
            <a:off x="689020" y="78916"/>
            <a:ext cx="9952911" cy="563692"/>
          </a:xfrm>
        </p:spPr>
        <p:txBody>
          <a:bodyPr>
            <a:noAutofit/>
          </a:bodyPr>
          <a:lstStyle/>
          <a:p>
            <a:r>
              <a:rPr lang="en-US" dirty="0">
                <a:solidFill>
                  <a:schemeClr val="tx1"/>
                </a:solidFill>
                <a:latin typeface="Arial" pitchFamily="34" charset="0"/>
                <a:cs typeface="Arial" pitchFamily="34" charset="0"/>
              </a:rPr>
              <a:t>Payments</a:t>
            </a:r>
            <a:r>
              <a:rPr lang="en-US" dirty="0">
                <a:solidFill>
                  <a:schemeClr val="bg1">
                    <a:lumMod val="50000"/>
                  </a:schemeClr>
                </a:solidFill>
                <a:latin typeface="Arial" pitchFamily="34" charset="0"/>
                <a:cs typeface="Arial" pitchFamily="34" charset="0"/>
              </a:rPr>
              <a:t> </a:t>
            </a:r>
            <a:r>
              <a:rPr lang="en-US" dirty="0">
                <a:solidFill>
                  <a:schemeClr val="accent1"/>
                </a:solidFill>
                <a:latin typeface="Arial" pitchFamily="34" charset="0"/>
                <a:cs typeface="Arial" pitchFamily="34" charset="0"/>
              </a:rPr>
              <a:t>– Application Architecture</a:t>
            </a:r>
          </a:p>
        </p:txBody>
      </p:sp>
      <p:sp>
        <p:nvSpPr>
          <p:cNvPr id="4" name="Slide Number Placeholder 3"/>
          <p:cNvSpPr>
            <a:spLocks noGrp="1"/>
          </p:cNvSpPr>
          <p:nvPr>
            <p:ph type="sldNum" sz="quarter" idx="12"/>
          </p:nvPr>
        </p:nvSpPr>
        <p:spPr>
          <a:xfrm>
            <a:off x="10579486" y="6402287"/>
            <a:ext cx="1421845" cy="274384"/>
          </a:xfrm>
        </p:spPr>
        <p:txBody>
          <a:bodyPr/>
          <a:lstStyle/>
          <a:p>
            <a:fld id="{71514915-6224-1747-8EFF-8F10B3B7DFB6}" type="slidenum">
              <a:rPr lang="en-US" smtClean="0">
                <a:solidFill>
                  <a:prstClr val="black">
                    <a:tint val="75000"/>
                  </a:prstClr>
                </a:solidFill>
                <a:latin typeface="Calibri"/>
              </a:rPr>
              <a:pPr/>
              <a:t>9</a:t>
            </a:fld>
            <a:endParaRPr lang="en-US" dirty="0">
              <a:solidFill>
                <a:prstClr val="black">
                  <a:tint val="75000"/>
                </a:prstClr>
              </a:solidFill>
              <a:latin typeface="Calibri"/>
            </a:endParaRPr>
          </a:p>
        </p:txBody>
      </p:sp>
      <p:sp>
        <p:nvSpPr>
          <p:cNvPr id="16" name="Rectangle 15"/>
          <p:cNvSpPr/>
          <p:nvPr/>
        </p:nvSpPr>
        <p:spPr>
          <a:xfrm>
            <a:off x="9980901" y="2021615"/>
            <a:ext cx="1097137" cy="3770926"/>
          </a:xfrm>
          <a:prstGeom prst="rect">
            <a:avLst/>
          </a:prstGeom>
          <a:solidFill>
            <a:schemeClr val="accent6">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Outbound Integrations</a:t>
            </a:r>
          </a:p>
        </p:txBody>
      </p:sp>
      <p:sp>
        <p:nvSpPr>
          <p:cNvPr id="21" name="Rectangle 20"/>
          <p:cNvSpPr/>
          <p:nvPr/>
        </p:nvSpPr>
        <p:spPr>
          <a:xfrm>
            <a:off x="2133322" y="5868758"/>
            <a:ext cx="7771388" cy="823151"/>
          </a:xfrm>
          <a:prstGeom prst="rect">
            <a:avLst/>
          </a:prstGeom>
          <a:solidFill>
            <a:schemeClr val="accent4">
              <a:lumMod val="20000"/>
              <a:lumOff val="8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Bank Systems</a:t>
            </a:r>
          </a:p>
        </p:txBody>
      </p:sp>
      <p:grpSp>
        <p:nvGrpSpPr>
          <p:cNvPr id="15" name="Group 14"/>
          <p:cNvGrpSpPr/>
          <p:nvPr/>
        </p:nvGrpSpPr>
        <p:grpSpPr>
          <a:xfrm>
            <a:off x="3809160" y="5954813"/>
            <a:ext cx="5613835" cy="652749"/>
            <a:chOff x="3922367" y="5953433"/>
            <a:chExt cx="5614566" cy="652598"/>
          </a:xfrm>
        </p:grpSpPr>
        <p:sp>
          <p:nvSpPr>
            <p:cNvPr id="69" name="Rectangle 68"/>
            <p:cNvSpPr/>
            <p:nvPr/>
          </p:nvSpPr>
          <p:spPr>
            <a:xfrm>
              <a:off x="5256100" y="5953433"/>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Core Banking</a:t>
              </a:r>
            </a:p>
          </p:txBody>
        </p:sp>
        <p:sp>
          <p:nvSpPr>
            <p:cNvPr id="70" name="Rectangle 69"/>
            <p:cNvSpPr/>
            <p:nvPr/>
          </p:nvSpPr>
          <p:spPr>
            <a:xfrm>
              <a:off x="5256100" y="6331711"/>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Fraud &amp; Compliance</a:t>
              </a:r>
            </a:p>
          </p:txBody>
        </p:sp>
        <p:sp>
          <p:nvSpPr>
            <p:cNvPr id="71" name="Rectangle 70"/>
            <p:cNvSpPr/>
            <p:nvPr/>
          </p:nvSpPr>
          <p:spPr>
            <a:xfrm>
              <a:off x="6886048" y="5953433"/>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Payment Engine</a:t>
              </a:r>
            </a:p>
          </p:txBody>
        </p:sp>
        <p:sp>
          <p:nvSpPr>
            <p:cNvPr id="72" name="Rectangle 71"/>
            <p:cNvSpPr/>
            <p:nvPr/>
          </p:nvSpPr>
          <p:spPr>
            <a:xfrm>
              <a:off x="6886048" y="6331711"/>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Treasury</a:t>
              </a:r>
            </a:p>
          </p:txBody>
        </p:sp>
        <p:sp>
          <p:nvSpPr>
            <p:cNvPr id="73" name="Rectangle 72"/>
            <p:cNvSpPr/>
            <p:nvPr/>
          </p:nvSpPr>
          <p:spPr>
            <a:xfrm>
              <a:off x="8515997" y="5953433"/>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FX</a:t>
              </a:r>
            </a:p>
          </p:txBody>
        </p:sp>
        <p:sp>
          <p:nvSpPr>
            <p:cNvPr id="74" name="Rectangle 73"/>
            <p:cNvSpPr/>
            <p:nvPr/>
          </p:nvSpPr>
          <p:spPr>
            <a:xfrm>
              <a:off x="8515997" y="6331711"/>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DWH</a:t>
              </a:r>
            </a:p>
          </p:txBody>
        </p:sp>
        <p:sp>
          <p:nvSpPr>
            <p:cNvPr id="75" name="Rectangle 74"/>
            <p:cNvSpPr/>
            <p:nvPr/>
          </p:nvSpPr>
          <p:spPr>
            <a:xfrm>
              <a:off x="3922367" y="5953433"/>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CIF</a:t>
              </a:r>
            </a:p>
          </p:txBody>
        </p:sp>
        <p:sp>
          <p:nvSpPr>
            <p:cNvPr id="76" name="Rectangle 75"/>
            <p:cNvSpPr/>
            <p:nvPr/>
          </p:nvSpPr>
          <p:spPr>
            <a:xfrm>
              <a:off x="3922367" y="6331711"/>
              <a:ext cx="1020936"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Limits</a:t>
              </a:r>
            </a:p>
          </p:txBody>
        </p:sp>
      </p:grpSp>
      <p:sp>
        <p:nvSpPr>
          <p:cNvPr id="94" name="Rectangle 93"/>
          <p:cNvSpPr/>
          <p:nvPr/>
        </p:nvSpPr>
        <p:spPr>
          <a:xfrm>
            <a:off x="11199942" y="2021616"/>
            <a:ext cx="914281" cy="2639047"/>
          </a:xfrm>
          <a:prstGeom prst="rect">
            <a:avLst/>
          </a:prstGeom>
          <a:solidFill>
            <a:schemeClr val="accent6">
              <a:lumMod val="20000"/>
              <a:lumOff val="8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Domestic Rails</a:t>
            </a:r>
          </a:p>
        </p:txBody>
      </p:sp>
      <p:sp>
        <p:nvSpPr>
          <p:cNvPr id="95" name="Rectangle 94"/>
          <p:cNvSpPr/>
          <p:nvPr/>
        </p:nvSpPr>
        <p:spPr>
          <a:xfrm>
            <a:off x="11199942" y="4820498"/>
            <a:ext cx="914281" cy="959341"/>
          </a:xfrm>
          <a:prstGeom prst="rect">
            <a:avLst/>
          </a:prstGeom>
          <a:solidFill>
            <a:schemeClr val="accent6">
              <a:lumMod val="20000"/>
              <a:lumOff val="8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Cross Border Rails</a:t>
            </a:r>
          </a:p>
        </p:txBody>
      </p:sp>
      <p:sp>
        <p:nvSpPr>
          <p:cNvPr id="100" name="Rectangle 99"/>
          <p:cNvSpPr/>
          <p:nvPr/>
        </p:nvSpPr>
        <p:spPr>
          <a:xfrm>
            <a:off x="11291370" y="5225990"/>
            <a:ext cx="731425" cy="274384"/>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SWIFT</a:t>
            </a:r>
          </a:p>
        </p:txBody>
      </p:sp>
      <p:sp>
        <p:nvSpPr>
          <p:cNvPr id="7" name="Rectangle 6"/>
          <p:cNvSpPr/>
          <p:nvPr/>
        </p:nvSpPr>
        <p:spPr>
          <a:xfrm>
            <a:off x="1051423" y="685959"/>
            <a:ext cx="10026615" cy="685959"/>
          </a:xfrm>
          <a:prstGeom prst="rect">
            <a:avLst/>
          </a:prstGeom>
          <a:solidFill>
            <a:schemeClr val="accent2">
              <a:lumMod val="20000"/>
              <a:lumOff val="8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t" anchorCtr="0">
            <a:noAutofit/>
          </a:bodyPr>
          <a:lstStyle/>
          <a:p>
            <a:pPr defTabSz="695630">
              <a:lnSpc>
                <a:spcPct val="90000"/>
              </a:lnSpc>
              <a:spcAft>
                <a:spcPts val="209"/>
              </a:spcAft>
            </a:pPr>
            <a:r>
              <a:rPr lang="en-US" sz="1200" b="1" dirty="0">
                <a:solidFill>
                  <a:schemeClr val="tx1">
                    <a:lumMod val="65000"/>
                    <a:lumOff val="35000"/>
                  </a:schemeClr>
                </a:solidFill>
              </a:rPr>
              <a:t>Back Office Operations (UI)</a:t>
            </a:r>
          </a:p>
        </p:txBody>
      </p:sp>
      <p:sp>
        <p:nvSpPr>
          <p:cNvPr id="108" name="Rectangle 107"/>
          <p:cNvSpPr/>
          <p:nvPr/>
        </p:nvSpPr>
        <p:spPr>
          <a:xfrm>
            <a:off x="1051423" y="1448135"/>
            <a:ext cx="10026615" cy="457306"/>
          </a:xfrm>
          <a:prstGeom prst="rect">
            <a:avLst/>
          </a:prstGeom>
          <a:solidFill>
            <a:schemeClr val="accent4">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t" anchorCtr="0">
            <a:noAutofit/>
          </a:bodyPr>
          <a:lstStyle/>
          <a:p>
            <a:pPr defTabSz="695630">
              <a:lnSpc>
                <a:spcPct val="90000"/>
              </a:lnSpc>
              <a:spcAft>
                <a:spcPts val="209"/>
              </a:spcAft>
            </a:pPr>
            <a:r>
              <a:rPr lang="en-US" sz="1200" b="1">
                <a:solidFill>
                  <a:schemeClr val="tx1">
                    <a:lumMod val="65000"/>
                    <a:lumOff val="35000"/>
                  </a:schemeClr>
                </a:solidFill>
              </a:rPr>
              <a:t>Security</a:t>
            </a:r>
            <a:endParaRPr lang="en-US" sz="1200" b="1" dirty="0">
              <a:solidFill>
                <a:schemeClr val="tx1">
                  <a:lumMod val="65000"/>
                  <a:lumOff val="35000"/>
                </a:schemeClr>
              </a:solidFill>
            </a:endParaRPr>
          </a:p>
        </p:txBody>
      </p:sp>
      <p:grpSp>
        <p:nvGrpSpPr>
          <p:cNvPr id="5" name="Group 4"/>
          <p:cNvGrpSpPr/>
          <p:nvPr/>
        </p:nvGrpSpPr>
        <p:grpSpPr>
          <a:xfrm>
            <a:off x="3064962" y="1539596"/>
            <a:ext cx="6022353" cy="274384"/>
            <a:chOff x="3063772" y="1767840"/>
            <a:chExt cx="6023137" cy="274320"/>
          </a:xfrm>
        </p:grpSpPr>
        <p:sp>
          <p:nvSpPr>
            <p:cNvPr id="109" name="Rectangle 108"/>
            <p:cNvSpPr/>
            <p:nvPr/>
          </p:nvSpPr>
          <p:spPr>
            <a:xfrm>
              <a:off x="3063772" y="1767840"/>
              <a:ext cx="1005840" cy="27432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Authentication</a:t>
              </a:r>
            </a:p>
          </p:txBody>
        </p:sp>
        <p:sp>
          <p:nvSpPr>
            <p:cNvPr id="110" name="Rectangle 109"/>
            <p:cNvSpPr/>
            <p:nvPr/>
          </p:nvSpPr>
          <p:spPr>
            <a:xfrm>
              <a:off x="8081069" y="1767840"/>
              <a:ext cx="1005840" cy="27432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Entitlements</a:t>
              </a:r>
            </a:p>
          </p:txBody>
        </p:sp>
        <p:sp>
          <p:nvSpPr>
            <p:cNvPr id="111" name="Rectangle 110"/>
            <p:cNvSpPr/>
            <p:nvPr/>
          </p:nvSpPr>
          <p:spPr>
            <a:xfrm>
              <a:off x="5572420" y="1767840"/>
              <a:ext cx="1005840" cy="27432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Authorization</a:t>
              </a:r>
            </a:p>
          </p:txBody>
        </p:sp>
      </p:grpSp>
      <p:sp>
        <p:nvSpPr>
          <p:cNvPr id="116" name="Rectangle 115"/>
          <p:cNvSpPr/>
          <p:nvPr/>
        </p:nvSpPr>
        <p:spPr>
          <a:xfrm>
            <a:off x="2133322" y="5434114"/>
            <a:ext cx="7771388" cy="365845"/>
          </a:xfrm>
          <a:prstGeom prst="rect">
            <a:avLst/>
          </a:prstGeom>
          <a:solidFill>
            <a:schemeClr val="accent6">
              <a:lumMod val="40000"/>
              <a:lumOff val="60000"/>
            </a:schemeClr>
          </a:solidFill>
          <a:ln w="9525">
            <a:solidFill>
              <a:schemeClr val="bg1">
                <a:lumMod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Bank Systems </a:t>
            </a:r>
          </a:p>
          <a:p>
            <a:pPr defTabSz="695630">
              <a:lnSpc>
                <a:spcPct val="90000"/>
              </a:lnSpc>
              <a:spcAft>
                <a:spcPts val="209"/>
              </a:spcAft>
            </a:pPr>
            <a:r>
              <a:rPr lang="en-US" sz="1200" b="1" dirty="0">
                <a:solidFill>
                  <a:schemeClr val="tx1">
                    <a:lumMod val="65000"/>
                    <a:lumOff val="35000"/>
                  </a:schemeClr>
                </a:solidFill>
              </a:rPr>
              <a:t>Integration</a:t>
            </a:r>
          </a:p>
        </p:txBody>
      </p:sp>
      <p:sp>
        <p:nvSpPr>
          <p:cNvPr id="92" name="Rectangle 91"/>
          <p:cNvSpPr/>
          <p:nvPr/>
        </p:nvSpPr>
        <p:spPr>
          <a:xfrm>
            <a:off x="76190" y="2021616"/>
            <a:ext cx="914281" cy="3755796"/>
          </a:xfrm>
          <a:prstGeom prst="rect">
            <a:avLst/>
          </a:prstGeom>
          <a:solidFill>
            <a:schemeClr val="accent2">
              <a:lumMod val="20000"/>
              <a:lumOff val="8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Channels</a:t>
            </a:r>
          </a:p>
        </p:txBody>
      </p:sp>
      <p:grpSp>
        <p:nvGrpSpPr>
          <p:cNvPr id="26" name="Group 25"/>
          <p:cNvGrpSpPr/>
          <p:nvPr/>
        </p:nvGrpSpPr>
        <p:grpSpPr>
          <a:xfrm>
            <a:off x="167618" y="2537428"/>
            <a:ext cx="731425" cy="2936009"/>
            <a:chOff x="166052" y="2697480"/>
            <a:chExt cx="731520" cy="2935329"/>
          </a:xfrm>
        </p:grpSpPr>
        <p:sp>
          <p:nvSpPr>
            <p:cNvPr id="18" name="Rectangle 17"/>
            <p:cNvSpPr/>
            <p:nvPr/>
          </p:nvSpPr>
          <p:spPr>
            <a:xfrm>
              <a:off x="166052" y="2697480"/>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H2H</a:t>
              </a:r>
            </a:p>
          </p:txBody>
        </p:sp>
        <p:sp>
          <p:nvSpPr>
            <p:cNvPr id="19" name="Rectangle 18"/>
            <p:cNvSpPr/>
            <p:nvPr/>
          </p:nvSpPr>
          <p:spPr>
            <a:xfrm>
              <a:off x="166052" y="3193106"/>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CBX - Portal</a:t>
              </a:r>
            </a:p>
          </p:txBody>
        </p:sp>
        <p:sp>
          <p:nvSpPr>
            <p:cNvPr id="87" name="Rectangle 86"/>
            <p:cNvSpPr/>
            <p:nvPr/>
          </p:nvSpPr>
          <p:spPr>
            <a:xfrm>
              <a:off x="166052" y="3688732"/>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Branch</a:t>
              </a:r>
            </a:p>
          </p:txBody>
        </p:sp>
        <p:sp>
          <p:nvSpPr>
            <p:cNvPr id="89" name="Rectangle 88"/>
            <p:cNvSpPr/>
            <p:nvPr/>
          </p:nvSpPr>
          <p:spPr>
            <a:xfrm>
              <a:off x="166052" y="4679984"/>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Payment Gateway</a:t>
              </a:r>
            </a:p>
          </p:txBody>
        </p:sp>
        <p:sp>
          <p:nvSpPr>
            <p:cNvPr id="90" name="Rectangle 89"/>
            <p:cNvSpPr/>
            <p:nvPr/>
          </p:nvSpPr>
          <p:spPr>
            <a:xfrm>
              <a:off x="166052" y="5175609"/>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Other Bank Systems</a:t>
              </a:r>
            </a:p>
          </p:txBody>
        </p:sp>
        <p:sp>
          <p:nvSpPr>
            <p:cNvPr id="118" name="Rectangle 117"/>
            <p:cNvSpPr/>
            <p:nvPr/>
          </p:nvSpPr>
          <p:spPr>
            <a:xfrm>
              <a:off x="166052" y="4184358"/>
              <a:ext cx="731520" cy="45720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Back Office</a:t>
              </a:r>
            </a:p>
          </p:txBody>
        </p:sp>
      </p:grpSp>
      <p:sp>
        <p:nvSpPr>
          <p:cNvPr id="81" name="Rectangle 80"/>
          <p:cNvSpPr/>
          <p:nvPr/>
        </p:nvSpPr>
        <p:spPr>
          <a:xfrm>
            <a:off x="1102216" y="2021736"/>
            <a:ext cx="914281" cy="3755676"/>
          </a:xfrm>
          <a:prstGeom prst="rect">
            <a:avLst/>
          </a:prstGeom>
          <a:solidFill>
            <a:schemeClr val="accent6">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Inbound   Integrations</a:t>
            </a:r>
          </a:p>
        </p:txBody>
      </p:sp>
      <p:grpSp>
        <p:nvGrpSpPr>
          <p:cNvPr id="13" name="Group 12"/>
          <p:cNvGrpSpPr/>
          <p:nvPr/>
        </p:nvGrpSpPr>
        <p:grpSpPr>
          <a:xfrm>
            <a:off x="1219041" y="2718429"/>
            <a:ext cx="670473" cy="2207771"/>
            <a:chOff x="1217612" y="2976880"/>
            <a:chExt cx="670560" cy="2207260"/>
          </a:xfrm>
        </p:grpSpPr>
        <p:sp>
          <p:nvSpPr>
            <p:cNvPr id="120" name="Rectangle 119"/>
            <p:cNvSpPr/>
            <p:nvPr/>
          </p:nvSpPr>
          <p:spPr>
            <a:xfrm>
              <a:off x="1217612" y="2976880"/>
              <a:ext cx="670560" cy="36576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Files</a:t>
              </a:r>
            </a:p>
          </p:txBody>
        </p:sp>
        <p:sp>
          <p:nvSpPr>
            <p:cNvPr id="122" name="Rectangle 121"/>
            <p:cNvSpPr/>
            <p:nvPr/>
          </p:nvSpPr>
          <p:spPr>
            <a:xfrm>
              <a:off x="1217612" y="3590713"/>
              <a:ext cx="670560" cy="36576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REST APIs</a:t>
              </a:r>
            </a:p>
          </p:txBody>
        </p:sp>
        <p:sp>
          <p:nvSpPr>
            <p:cNvPr id="123" name="Rectangle 122"/>
            <p:cNvSpPr/>
            <p:nvPr/>
          </p:nvSpPr>
          <p:spPr>
            <a:xfrm>
              <a:off x="1217612" y="4204546"/>
              <a:ext cx="670560" cy="36576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SOAP</a:t>
              </a:r>
            </a:p>
          </p:txBody>
        </p:sp>
        <p:sp>
          <p:nvSpPr>
            <p:cNvPr id="124" name="Rectangle 123"/>
            <p:cNvSpPr/>
            <p:nvPr/>
          </p:nvSpPr>
          <p:spPr>
            <a:xfrm>
              <a:off x="1217612" y="4818380"/>
              <a:ext cx="670560" cy="36576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Queues</a:t>
              </a:r>
            </a:p>
          </p:txBody>
        </p:sp>
      </p:grpSp>
      <p:grpSp>
        <p:nvGrpSpPr>
          <p:cNvPr id="169" name="Group 168"/>
          <p:cNvGrpSpPr/>
          <p:nvPr/>
        </p:nvGrpSpPr>
        <p:grpSpPr>
          <a:xfrm>
            <a:off x="10072329" y="4820498"/>
            <a:ext cx="914281" cy="845015"/>
            <a:chOff x="9736772" y="2652913"/>
            <a:chExt cx="914400" cy="844819"/>
          </a:xfrm>
        </p:grpSpPr>
        <p:sp>
          <p:nvSpPr>
            <p:cNvPr id="170" name="Rectangle 169"/>
            <p:cNvSpPr/>
            <p:nvPr/>
          </p:nvSpPr>
          <p:spPr>
            <a:xfrm>
              <a:off x="9736772" y="2652913"/>
              <a:ext cx="914400" cy="844819"/>
            </a:xfrm>
            <a:prstGeom prst="rect">
              <a:avLst/>
            </a:prstGeom>
            <a:solidFill>
              <a:schemeClr val="bg1">
                <a:lumMod val="95000"/>
              </a:schemeClr>
            </a:solidFill>
            <a:ln w="9525">
              <a:solidFill>
                <a:schemeClr val="bg1">
                  <a:lumMod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ctr" defTabSz="695630">
                <a:lnSpc>
                  <a:spcPct val="90000"/>
                </a:lnSpc>
                <a:spcAft>
                  <a:spcPts val="209"/>
                </a:spcAft>
              </a:pPr>
              <a:r>
                <a:rPr lang="en-US" sz="1100" b="1" dirty="0">
                  <a:solidFill>
                    <a:schemeClr val="tx1">
                      <a:lumMod val="65000"/>
                      <a:lumOff val="35000"/>
                    </a:schemeClr>
                  </a:solidFill>
                </a:rPr>
                <a:t>Cross Border Adapters</a:t>
              </a:r>
            </a:p>
          </p:txBody>
        </p:sp>
        <p:sp>
          <p:nvSpPr>
            <p:cNvPr id="171" name="Rectangle 170"/>
            <p:cNvSpPr/>
            <p:nvPr/>
          </p:nvSpPr>
          <p:spPr>
            <a:xfrm>
              <a:off x="9828212" y="3054346"/>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SWIFT</a:t>
              </a:r>
            </a:p>
          </p:txBody>
        </p:sp>
      </p:grpSp>
      <p:grpSp>
        <p:nvGrpSpPr>
          <p:cNvPr id="17" name="Group 16"/>
          <p:cNvGrpSpPr/>
          <p:nvPr/>
        </p:nvGrpSpPr>
        <p:grpSpPr>
          <a:xfrm>
            <a:off x="3809505" y="5476135"/>
            <a:ext cx="5628872" cy="274384"/>
            <a:chOff x="3960812" y="5425440"/>
            <a:chExt cx="5629605" cy="274320"/>
          </a:xfrm>
        </p:grpSpPr>
        <p:sp>
          <p:nvSpPr>
            <p:cNvPr id="159" name="Rectangle 158"/>
            <p:cNvSpPr/>
            <p:nvPr/>
          </p:nvSpPr>
          <p:spPr>
            <a:xfrm>
              <a:off x="3960812" y="5425440"/>
              <a:ext cx="100584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Queues</a:t>
              </a:r>
            </a:p>
          </p:txBody>
        </p:sp>
        <p:sp>
          <p:nvSpPr>
            <p:cNvPr id="160" name="Rectangle 159"/>
            <p:cNvSpPr/>
            <p:nvPr/>
          </p:nvSpPr>
          <p:spPr>
            <a:xfrm>
              <a:off x="5304590" y="5425440"/>
              <a:ext cx="100584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SOAP</a:t>
              </a:r>
            </a:p>
          </p:txBody>
        </p:sp>
        <p:sp>
          <p:nvSpPr>
            <p:cNvPr id="161" name="Rectangle 160"/>
            <p:cNvSpPr/>
            <p:nvPr/>
          </p:nvSpPr>
          <p:spPr>
            <a:xfrm>
              <a:off x="6944583" y="5425440"/>
              <a:ext cx="100584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REST APIs</a:t>
              </a:r>
            </a:p>
          </p:txBody>
        </p:sp>
        <p:sp>
          <p:nvSpPr>
            <p:cNvPr id="174" name="Rectangle 173"/>
            <p:cNvSpPr/>
            <p:nvPr/>
          </p:nvSpPr>
          <p:spPr>
            <a:xfrm>
              <a:off x="8584577" y="5425440"/>
              <a:ext cx="100584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Files</a:t>
              </a:r>
            </a:p>
          </p:txBody>
        </p:sp>
      </p:grpSp>
      <p:grpSp>
        <p:nvGrpSpPr>
          <p:cNvPr id="27" name="Group 26"/>
          <p:cNvGrpSpPr/>
          <p:nvPr/>
        </p:nvGrpSpPr>
        <p:grpSpPr>
          <a:xfrm>
            <a:off x="2634458" y="2364180"/>
            <a:ext cx="2688628" cy="1592378"/>
            <a:chOff x="2633213" y="2743200"/>
            <a:chExt cx="2688978" cy="1592009"/>
          </a:xfrm>
        </p:grpSpPr>
        <p:sp>
          <p:nvSpPr>
            <p:cNvPr id="49" name="Rectangle 48"/>
            <p:cNvSpPr/>
            <p:nvPr/>
          </p:nvSpPr>
          <p:spPr>
            <a:xfrm>
              <a:off x="2633213" y="2743200"/>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Initiation</a:t>
              </a:r>
            </a:p>
          </p:txBody>
        </p:sp>
        <p:sp>
          <p:nvSpPr>
            <p:cNvPr id="130" name="Rectangle 129"/>
            <p:cNvSpPr/>
            <p:nvPr/>
          </p:nvSpPr>
          <p:spPr>
            <a:xfrm>
              <a:off x="4224911" y="2743200"/>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Enrichment &amp; Validations</a:t>
              </a:r>
            </a:p>
          </p:txBody>
        </p:sp>
        <p:sp>
          <p:nvSpPr>
            <p:cNvPr id="141" name="Rectangle 140"/>
            <p:cNvSpPr/>
            <p:nvPr/>
          </p:nvSpPr>
          <p:spPr>
            <a:xfrm>
              <a:off x="4224911" y="3310605"/>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Exception &amp; </a:t>
              </a:r>
            </a:p>
            <a:p>
              <a:pPr algn="ctr" defTabSz="695630">
                <a:lnSpc>
                  <a:spcPct val="90000"/>
                </a:lnSpc>
                <a:spcAft>
                  <a:spcPts val="209"/>
                </a:spcAft>
              </a:pPr>
              <a:r>
                <a:rPr lang="en-US" sz="1000" b="1" dirty="0">
                  <a:solidFill>
                    <a:schemeClr val="tx1">
                      <a:lumMod val="65000"/>
                      <a:lumOff val="35000"/>
                    </a:schemeClr>
                  </a:solidFill>
                </a:rPr>
                <a:t>Repair</a:t>
              </a:r>
            </a:p>
          </p:txBody>
        </p:sp>
        <p:sp>
          <p:nvSpPr>
            <p:cNvPr id="142" name="Rectangle 141"/>
            <p:cNvSpPr/>
            <p:nvPr/>
          </p:nvSpPr>
          <p:spPr>
            <a:xfrm>
              <a:off x="2633213" y="3304165"/>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Workflows</a:t>
              </a:r>
            </a:p>
          </p:txBody>
        </p:sp>
        <p:sp>
          <p:nvSpPr>
            <p:cNvPr id="145" name="Rectangle 144"/>
            <p:cNvSpPr/>
            <p:nvPr/>
          </p:nvSpPr>
          <p:spPr>
            <a:xfrm>
              <a:off x="2633213" y="3865130"/>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Handoff</a:t>
              </a:r>
            </a:p>
          </p:txBody>
        </p:sp>
        <p:sp>
          <p:nvSpPr>
            <p:cNvPr id="146" name="Rectangle 145"/>
            <p:cNvSpPr/>
            <p:nvPr/>
          </p:nvSpPr>
          <p:spPr>
            <a:xfrm>
              <a:off x="4224911" y="3878009"/>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Response &amp; Reporting</a:t>
              </a:r>
            </a:p>
          </p:txBody>
        </p:sp>
      </p:grpSp>
      <p:grpSp>
        <p:nvGrpSpPr>
          <p:cNvPr id="28" name="Group 27"/>
          <p:cNvGrpSpPr/>
          <p:nvPr/>
        </p:nvGrpSpPr>
        <p:grpSpPr>
          <a:xfrm>
            <a:off x="6703974" y="2364001"/>
            <a:ext cx="2562781" cy="1593202"/>
            <a:chOff x="6741358" y="2692400"/>
            <a:chExt cx="2563115" cy="1592833"/>
          </a:xfrm>
        </p:grpSpPr>
        <p:sp>
          <p:nvSpPr>
            <p:cNvPr id="149" name="Rectangle 148"/>
            <p:cNvSpPr/>
            <p:nvPr/>
          </p:nvSpPr>
          <p:spPr>
            <a:xfrm>
              <a:off x="6741358" y="2692400"/>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Enrichment &amp; Validations</a:t>
              </a:r>
            </a:p>
          </p:txBody>
        </p:sp>
        <p:sp>
          <p:nvSpPr>
            <p:cNvPr id="150" name="Rectangle 149"/>
            <p:cNvSpPr/>
            <p:nvPr/>
          </p:nvSpPr>
          <p:spPr>
            <a:xfrm>
              <a:off x="8207193" y="2692400"/>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endParaRPr lang="en-US" sz="1000" b="1" dirty="0">
                <a:solidFill>
                  <a:schemeClr val="accent1"/>
                </a:solidFill>
              </a:endParaRPr>
            </a:p>
            <a:p>
              <a:pPr algn="ctr" defTabSz="695630">
                <a:lnSpc>
                  <a:spcPct val="90000"/>
                </a:lnSpc>
                <a:spcAft>
                  <a:spcPts val="209"/>
                </a:spcAft>
              </a:pPr>
              <a:r>
                <a:rPr lang="en-US" sz="1000" b="1" dirty="0">
                  <a:solidFill>
                    <a:schemeClr val="tx1">
                      <a:lumMod val="65000"/>
                      <a:lumOff val="35000"/>
                    </a:schemeClr>
                  </a:solidFill>
                </a:rPr>
                <a:t>Workflows</a:t>
              </a:r>
            </a:p>
            <a:p>
              <a:pPr algn="ctr" defTabSz="695630">
                <a:lnSpc>
                  <a:spcPct val="90000"/>
                </a:lnSpc>
                <a:spcAft>
                  <a:spcPts val="209"/>
                </a:spcAft>
              </a:pPr>
              <a:endParaRPr lang="en-US" sz="1000" b="1" dirty="0">
                <a:solidFill>
                  <a:schemeClr val="tx1">
                    <a:lumMod val="65000"/>
                    <a:lumOff val="35000"/>
                  </a:schemeClr>
                </a:solidFill>
              </a:endParaRPr>
            </a:p>
          </p:txBody>
        </p:sp>
        <p:sp>
          <p:nvSpPr>
            <p:cNvPr id="152" name="Rectangle 151"/>
            <p:cNvSpPr/>
            <p:nvPr/>
          </p:nvSpPr>
          <p:spPr>
            <a:xfrm>
              <a:off x="6741358" y="3825322"/>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Network Deriv. &amp; Clg. Integration</a:t>
              </a:r>
            </a:p>
          </p:txBody>
        </p:sp>
        <p:sp>
          <p:nvSpPr>
            <p:cNvPr id="153" name="Rectangle 152"/>
            <p:cNvSpPr/>
            <p:nvPr/>
          </p:nvSpPr>
          <p:spPr>
            <a:xfrm>
              <a:off x="8207193" y="3828033"/>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Response &amp; Reporting</a:t>
              </a:r>
            </a:p>
          </p:txBody>
        </p:sp>
        <p:sp>
          <p:nvSpPr>
            <p:cNvPr id="156" name="Rectangle 155"/>
            <p:cNvSpPr/>
            <p:nvPr/>
          </p:nvSpPr>
          <p:spPr>
            <a:xfrm>
              <a:off x="8207193" y="3260217"/>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FX Handling</a:t>
              </a:r>
            </a:p>
          </p:txBody>
        </p:sp>
        <p:sp>
          <p:nvSpPr>
            <p:cNvPr id="158" name="Rectangle 157"/>
            <p:cNvSpPr/>
            <p:nvPr/>
          </p:nvSpPr>
          <p:spPr>
            <a:xfrm>
              <a:off x="6741358" y="3258861"/>
              <a:ext cx="1097280" cy="45720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95630">
                <a:lnSpc>
                  <a:spcPct val="90000"/>
                </a:lnSpc>
                <a:spcAft>
                  <a:spcPts val="209"/>
                </a:spcAft>
              </a:pPr>
              <a:r>
                <a:rPr lang="en-US" sz="1000" b="1" dirty="0">
                  <a:solidFill>
                    <a:schemeClr val="tx1">
                      <a:lumMod val="65000"/>
                      <a:lumOff val="35000"/>
                    </a:schemeClr>
                  </a:solidFill>
                </a:rPr>
                <a:t>Accounting</a:t>
              </a:r>
            </a:p>
          </p:txBody>
        </p:sp>
      </p:grpSp>
      <p:sp>
        <p:nvSpPr>
          <p:cNvPr id="172" name="Rectangle 171"/>
          <p:cNvSpPr/>
          <p:nvPr/>
        </p:nvSpPr>
        <p:spPr>
          <a:xfrm>
            <a:off x="2133322" y="4801712"/>
            <a:ext cx="7771388" cy="548767"/>
          </a:xfrm>
          <a:prstGeom prst="rect">
            <a:avLst/>
          </a:prstGeom>
          <a:solidFill>
            <a:schemeClr val="accent1">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Common Services</a:t>
            </a:r>
          </a:p>
        </p:txBody>
      </p:sp>
      <p:grpSp>
        <p:nvGrpSpPr>
          <p:cNvPr id="6" name="Group 5">
            <a:extLst>
              <a:ext uri="{FF2B5EF4-FFF2-40B4-BE49-F238E27FC236}">
                <a16:creationId xmlns:a16="http://schemas.microsoft.com/office/drawing/2014/main" xmlns="" id="{9972B3D2-B96A-3F47-BDB9-A0D0C1E1EBA8}"/>
              </a:ext>
            </a:extLst>
          </p:cNvPr>
          <p:cNvGrpSpPr/>
          <p:nvPr/>
        </p:nvGrpSpPr>
        <p:grpSpPr>
          <a:xfrm>
            <a:off x="10072329" y="2526497"/>
            <a:ext cx="914281" cy="2007136"/>
            <a:chOff x="10073640" y="2652912"/>
            <a:chExt cx="914400" cy="2006671"/>
          </a:xfrm>
        </p:grpSpPr>
        <p:grpSp>
          <p:nvGrpSpPr>
            <p:cNvPr id="168" name="Group 167"/>
            <p:cNvGrpSpPr/>
            <p:nvPr/>
          </p:nvGrpSpPr>
          <p:grpSpPr>
            <a:xfrm>
              <a:off x="10073640" y="2652912"/>
              <a:ext cx="914400" cy="2006671"/>
              <a:chOff x="9736772" y="2652912"/>
              <a:chExt cx="914400" cy="2006671"/>
            </a:xfrm>
          </p:grpSpPr>
          <p:sp>
            <p:nvSpPr>
              <p:cNvPr id="163" name="Rectangle 162"/>
              <p:cNvSpPr/>
              <p:nvPr/>
            </p:nvSpPr>
            <p:spPr>
              <a:xfrm>
                <a:off x="9736772" y="2652912"/>
                <a:ext cx="914400" cy="2006671"/>
              </a:xfrm>
              <a:prstGeom prst="rect">
                <a:avLst/>
              </a:prstGeom>
              <a:solidFill>
                <a:schemeClr val="bg1">
                  <a:lumMod val="95000"/>
                </a:schemeClr>
              </a:solidFill>
              <a:ln w="9525">
                <a:solidFill>
                  <a:schemeClr val="bg1">
                    <a:lumMod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ctr" defTabSz="695630">
                  <a:lnSpc>
                    <a:spcPct val="90000"/>
                  </a:lnSpc>
                  <a:spcAft>
                    <a:spcPts val="209"/>
                  </a:spcAft>
                </a:pPr>
                <a:r>
                  <a:rPr lang="en-US" sz="1100" b="1" dirty="0">
                    <a:solidFill>
                      <a:schemeClr val="tx1">
                        <a:lumMod val="65000"/>
                        <a:lumOff val="35000"/>
                      </a:schemeClr>
                    </a:solidFill>
                  </a:rPr>
                  <a:t>Domestic Adapters</a:t>
                </a:r>
              </a:p>
            </p:txBody>
          </p:sp>
          <p:sp>
            <p:nvSpPr>
              <p:cNvPr id="164" name="Rectangle 163"/>
              <p:cNvSpPr/>
              <p:nvPr/>
            </p:nvSpPr>
            <p:spPr>
              <a:xfrm>
                <a:off x="9828212" y="3002280"/>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Bahtnet</a:t>
                </a:r>
              </a:p>
            </p:txBody>
          </p:sp>
          <p:sp>
            <p:nvSpPr>
              <p:cNvPr id="166" name="Rectangle 165"/>
              <p:cNvSpPr/>
              <p:nvPr/>
            </p:nvSpPr>
            <p:spPr>
              <a:xfrm>
                <a:off x="9828212" y="3413781"/>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Smart</a:t>
                </a:r>
              </a:p>
            </p:txBody>
          </p:sp>
          <p:sp>
            <p:nvSpPr>
              <p:cNvPr id="167" name="Rectangle 166"/>
              <p:cNvSpPr/>
              <p:nvPr/>
            </p:nvSpPr>
            <p:spPr>
              <a:xfrm>
                <a:off x="9828212" y="3825282"/>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Promptpay</a:t>
                </a:r>
              </a:p>
            </p:txBody>
          </p:sp>
        </p:grpSp>
        <p:sp>
          <p:nvSpPr>
            <p:cNvPr id="104" name="Rectangle 103">
              <a:extLst>
                <a:ext uri="{FF2B5EF4-FFF2-40B4-BE49-F238E27FC236}">
                  <a16:creationId xmlns:a16="http://schemas.microsoft.com/office/drawing/2014/main" xmlns="" id="{FAD6F071-CA50-6E4C-8969-D5996D96916A}"/>
                </a:ext>
              </a:extLst>
            </p:cNvPr>
            <p:cNvSpPr/>
            <p:nvPr/>
          </p:nvSpPr>
          <p:spPr>
            <a:xfrm>
              <a:off x="10165080" y="4236782"/>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Same Bank</a:t>
              </a:r>
            </a:p>
          </p:txBody>
        </p:sp>
      </p:grpSp>
      <p:grpSp>
        <p:nvGrpSpPr>
          <p:cNvPr id="20" name="Group 19"/>
          <p:cNvGrpSpPr/>
          <p:nvPr/>
        </p:nvGrpSpPr>
        <p:grpSpPr>
          <a:xfrm>
            <a:off x="11291370" y="2858162"/>
            <a:ext cx="731425" cy="1107620"/>
            <a:chOff x="11291252" y="2971800"/>
            <a:chExt cx="731520" cy="1107364"/>
          </a:xfrm>
        </p:grpSpPr>
        <p:sp>
          <p:nvSpPr>
            <p:cNvPr id="96" name="Rectangle 95"/>
            <p:cNvSpPr/>
            <p:nvPr/>
          </p:nvSpPr>
          <p:spPr>
            <a:xfrm>
              <a:off x="11291252" y="2971800"/>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Bahtnet</a:t>
              </a:r>
            </a:p>
          </p:txBody>
        </p:sp>
        <p:sp>
          <p:nvSpPr>
            <p:cNvPr id="97" name="Rectangle 96"/>
            <p:cNvSpPr/>
            <p:nvPr/>
          </p:nvSpPr>
          <p:spPr>
            <a:xfrm>
              <a:off x="11291252" y="3388322"/>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Smart</a:t>
              </a:r>
            </a:p>
          </p:txBody>
        </p:sp>
        <p:sp>
          <p:nvSpPr>
            <p:cNvPr id="98" name="Rectangle 97"/>
            <p:cNvSpPr/>
            <p:nvPr/>
          </p:nvSpPr>
          <p:spPr>
            <a:xfrm>
              <a:off x="11291252" y="3804844"/>
              <a:ext cx="73152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Promptpay</a:t>
              </a:r>
            </a:p>
          </p:txBody>
        </p:sp>
      </p:grpSp>
      <p:grpSp>
        <p:nvGrpSpPr>
          <p:cNvPr id="22" name="Group 21">
            <a:extLst>
              <a:ext uri="{FF2B5EF4-FFF2-40B4-BE49-F238E27FC236}">
                <a16:creationId xmlns:a16="http://schemas.microsoft.com/office/drawing/2014/main" xmlns="" id="{744E029D-A7A9-7442-ADD0-F6FB5E314BCB}"/>
              </a:ext>
            </a:extLst>
          </p:cNvPr>
          <p:cNvGrpSpPr/>
          <p:nvPr/>
        </p:nvGrpSpPr>
        <p:grpSpPr>
          <a:xfrm>
            <a:off x="1316265" y="917729"/>
            <a:ext cx="9325666" cy="365845"/>
            <a:chOff x="1264920" y="1181100"/>
            <a:chExt cx="9326880" cy="365760"/>
          </a:xfrm>
        </p:grpSpPr>
        <p:grpSp>
          <p:nvGrpSpPr>
            <p:cNvPr id="3" name="Group 2"/>
            <p:cNvGrpSpPr/>
            <p:nvPr/>
          </p:nvGrpSpPr>
          <p:grpSpPr>
            <a:xfrm>
              <a:off x="2646576" y="1181100"/>
              <a:ext cx="7945224" cy="365760"/>
              <a:chOff x="2644988" y="1249680"/>
              <a:chExt cx="7945224" cy="365760"/>
            </a:xfrm>
          </p:grpSpPr>
          <p:sp>
            <p:nvSpPr>
              <p:cNvPr id="9" name="Rectangle 8"/>
              <p:cNvSpPr/>
              <p:nvPr/>
            </p:nvSpPr>
            <p:spPr>
              <a:xfrm>
                <a:off x="4026644"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Workflow Setups</a:t>
                </a:r>
              </a:p>
            </p:txBody>
          </p:sp>
          <p:sp>
            <p:nvSpPr>
              <p:cNvPr id="10" name="Rectangle 9"/>
              <p:cNvSpPr/>
              <p:nvPr/>
            </p:nvSpPr>
            <p:spPr>
              <a:xfrm>
                <a:off x="2644988"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Customer Onboarding</a:t>
                </a:r>
              </a:p>
            </p:txBody>
          </p:sp>
          <p:sp>
            <p:nvSpPr>
              <p:cNvPr id="11" name="Rectangle 10"/>
              <p:cNvSpPr/>
              <p:nvPr/>
            </p:nvSpPr>
            <p:spPr>
              <a:xfrm>
                <a:off x="6789956"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Dashboards</a:t>
                </a:r>
              </a:p>
            </p:txBody>
          </p:sp>
          <p:sp>
            <p:nvSpPr>
              <p:cNvPr id="77" name="Rectangle 76"/>
              <p:cNvSpPr/>
              <p:nvPr/>
            </p:nvSpPr>
            <p:spPr>
              <a:xfrm>
                <a:off x="9553266"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Exception Management</a:t>
                </a:r>
              </a:p>
            </p:txBody>
          </p:sp>
          <p:sp>
            <p:nvSpPr>
              <p:cNvPr id="102" name="Rectangle 101"/>
              <p:cNvSpPr/>
              <p:nvPr/>
            </p:nvSpPr>
            <p:spPr>
              <a:xfrm>
                <a:off x="8171612"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Payment Inquiries</a:t>
                </a:r>
              </a:p>
            </p:txBody>
          </p:sp>
          <p:sp>
            <p:nvSpPr>
              <p:cNvPr id="103" name="Rectangle 102"/>
              <p:cNvSpPr/>
              <p:nvPr/>
            </p:nvSpPr>
            <p:spPr>
              <a:xfrm>
                <a:off x="5408300" y="124968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Rule Setups</a:t>
                </a:r>
              </a:p>
            </p:txBody>
          </p:sp>
        </p:grpSp>
        <p:sp>
          <p:nvSpPr>
            <p:cNvPr id="121" name="Rectangle 120">
              <a:extLst>
                <a:ext uri="{FF2B5EF4-FFF2-40B4-BE49-F238E27FC236}">
                  <a16:creationId xmlns:a16="http://schemas.microsoft.com/office/drawing/2014/main" xmlns="" id="{3219E1E3-7EA3-6148-927E-D2291A3C9A26}"/>
                </a:ext>
              </a:extLst>
            </p:cNvPr>
            <p:cNvSpPr/>
            <p:nvPr/>
          </p:nvSpPr>
          <p:spPr>
            <a:xfrm>
              <a:off x="1264920" y="1181100"/>
              <a:ext cx="1036946" cy="365760"/>
            </a:xfrm>
            <a:prstGeom prst="rect">
              <a:avLst/>
            </a:prstGeom>
            <a:solidFill>
              <a:schemeClr val="bg1"/>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325" anchor="ctr" anchorCtr="0">
              <a:noAutofit/>
            </a:bodyPr>
            <a:lstStyle/>
            <a:p>
              <a:pPr algn="ctr" defTabSz="695630">
                <a:lnSpc>
                  <a:spcPct val="90000"/>
                </a:lnSpc>
                <a:spcAft>
                  <a:spcPts val="209"/>
                </a:spcAft>
              </a:pPr>
              <a:r>
                <a:rPr lang="en-US" sz="1000" b="1" dirty="0">
                  <a:solidFill>
                    <a:schemeClr val="tx1">
                      <a:lumMod val="65000"/>
                      <a:lumOff val="35000"/>
                    </a:schemeClr>
                  </a:solidFill>
                </a:rPr>
                <a:t>Reference Data</a:t>
              </a:r>
            </a:p>
          </p:txBody>
        </p:sp>
      </p:grpSp>
      <p:grpSp>
        <p:nvGrpSpPr>
          <p:cNvPr id="29" name="Group 28">
            <a:extLst>
              <a:ext uri="{FF2B5EF4-FFF2-40B4-BE49-F238E27FC236}">
                <a16:creationId xmlns:a16="http://schemas.microsoft.com/office/drawing/2014/main" xmlns="" id="{8FEEBA17-5072-2140-BB35-B487E626BAB2}"/>
              </a:ext>
            </a:extLst>
          </p:cNvPr>
          <p:cNvGrpSpPr/>
          <p:nvPr/>
        </p:nvGrpSpPr>
        <p:grpSpPr>
          <a:xfrm>
            <a:off x="3812870" y="4928200"/>
            <a:ext cx="4922280" cy="274384"/>
            <a:chOff x="6414901" y="4888422"/>
            <a:chExt cx="4528062" cy="205740"/>
          </a:xfrm>
        </p:grpSpPr>
        <p:sp>
          <p:nvSpPr>
            <p:cNvPr id="181" name="Rectangle 180"/>
            <p:cNvSpPr/>
            <p:nvPr/>
          </p:nvSpPr>
          <p:spPr>
            <a:xfrm>
              <a:off x="7624159" y="4888422"/>
              <a:ext cx="841058" cy="20574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Alerts</a:t>
              </a:r>
            </a:p>
          </p:txBody>
        </p:sp>
        <p:sp>
          <p:nvSpPr>
            <p:cNvPr id="182" name="Rectangle 181"/>
            <p:cNvSpPr/>
            <p:nvPr/>
          </p:nvSpPr>
          <p:spPr>
            <a:xfrm>
              <a:off x="8928185" y="4888422"/>
              <a:ext cx="841058" cy="20574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Advices</a:t>
              </a:r>
            </a:p>
          </p:txBody>
        </p:sp>
        <p:sp>
          <p:nvSpPr>
            <p:cNvPr id="206" name="Rectangle 205">
              <a:extLst>
                <a:ext uri="{FF2B5EF4-FFF2-40B4-BE49-F238E27FC236}">
                  <a16:creationId xmlns:a16="http://schemas.microsoft.com/office/drawing/2014/main" xmlns="" id="{BB1D207F-B719-D84D-A6F0-AC7C774C014D}"/>
                </a:ext>
              </a:extLst>
            </p:cNvPr>
            <p:cNvSpPr/>
            <p:nvPr/>
          </p:nvSpPr>
          <p:spPr>
            <a:xfrm>
              <a:off x="6414901" y="4888422"/>
              <a:ext cx="841058" cy="20574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Charges</a:t>
              </a:r>
            </a:p>
          </p:txBody>
        </p:sp>
        <p:sp>
          <p:nvSpPr>
            <p:cNvPr id="207" name="Rectangle 206">
              <a:extLst>
                <a:ext uri="{FF2B5EF4-FFF2-40B4-BE49-F238E27FC236}">
                  <a16:creationId xmlns:a16="http://schemas.microsoft.com/office/drawing/2014/main" xmlns="" id="{18DD4F23-9EBB-2143-A4C4-9B23BA3B075E}"/>
                </a:ext>
              </a:extLst>
            </p:cNvPr>
            <p:cNvSpPr/>
            <p:nvPr/>
          </p:nvSpPr>
          <p:spPr>
            <a:xfrm>
              <a:off x="10101905" y="4888422"/>
              <a:ext cx="841058" cy="20574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Reporting</a:t>
              </a:r>
            </a:p>
          </p:txBody>
        </p:sp>
      </p:grpSp>
      <p:sp>
        <p:nvSpPr>
          <p:cNvPr id="30" name="TextBox 29">
            <a:extLst>
              <a:ext uri="{FF2B5EF4-FFF2-40B4-BE49-F238E27FC236}">
                <a16:creationId xmlns:a16="http://schemas.microsoft.com/office/drawing/2014/main" xmlns="" id="{453E598E-F6E9-5844-AB07-3385B69132EC}"/>
              </a:ext>
            </a:extLst>
          </p:cNvPr>
          <p:cNvSpPr txBox="1"/>
          <p:nvPr/>
        </p:nvSpPr>
        <p:spPr>
          <a:xfrm>
            <a:off x="18043056" y="-2333193"/>
            <a:ext cx="184666" cy="415498"/>
          </a:xfrm>
          <a:prstGeom prst="rect">
            <a:avLst/>
          </a:prstGeom>
          <a:noFill/>
        </p:spPr>
        <p:txBody>
          <a:bodyPr wrap="none" rtlCol="0">
            <a:spAutoFit/>
          </a:bodyPr>
          <a:lstStyle/>
          <a:p>
            <a:endParaRPr lang="en-US" dirty="0"/>
          </a:p>
        </p:txBody>
      </p:sp>
      <p:sp>
        <p:nvSpPr>
          <p:cNvPr id="117" name="Rectangle 116">
            <a:extLst>
              <a:ext uri="{FF2B5EF4-FFF2-40B4-BE49-F238E27FC236}">
                <a16:creationId xmlns:a16="http://schemas.microsoft.com/office/drawing/2014/main" xmlns="" id="{4ABE1D9E-8A30-954A-8A29-11317FB4E905}"/>
              </a:ext>
            </a:extLst>
          </p:cNvPr>
          <p:cNvSpPr/>
          <p:nvPr/>
        </p:nvSpPr>
        <p:spPr>
          <a:xfrm>
            <a:off x="2133322" y="4168597"/>
            <a:ext cx="7771388" cy="548767"/>
          </a:xfrm>
          <a:prstGeom prst="rect">
            <a:avLst/>
          </a:prstGeom>
          <a:solidFill>
            <a:schemeClr val="accent1">
              <a:lumMod val="40000"/>
              <a:lumOff val="60000"/>
            </a:schemeClr>
          </a:solidFill>
          <a:ln w="9525">
            <a:solidFill>
              <a:schemeClr val="tx1">
                <a:lumMod val="50000"/>
                <a:lumOff val="50000"/>
              </a:schemeClr>
            </a:soli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5630">
              <a:lnSpc>
                <a:spcPct val="90000"/>
              </a:lnSpc>
              <a:spcAft>
                <a:spcPts val="209"/>
              </a:spcAft>
            </a:pPr>
            <a:r>
              <a:rPr lang="en-US" sz="1200" b="1" dirty="0">
                <a:solidFill>
                  <a:schemeClr val="tx1">
                    <a:lumMod val="65000"/>
                    <a:lumOff val="35000"/>
                  </a:schemeClr>
                </a:solidFill>
              </a:rPr>
              <a:t>Framework </a:t>
            </a:r>
          </a:p>
          <a:p>
            <a:pPr defTabSz="695630">
              <a:lnSpc>
                <a:spcPct val="90000"/>
              </a:lnSpc>
              <a:spcAft>
                <a:spcPts val="209"/>
              </a:spcAft>
            </a:pPr>
            <a:r>
              <a:rPr lang="en-US" sz="1200" b="1" dirty="0">
                <a:solidFill>
                  <a:schemeClr val="tx1">
                    <a:lumMod val="65000"/>
                    <a:lumOff val="35000"/>
                  </a:schemeClr>
                </a:solidFill>
              </a:rPr>
              <a:t>Components</a:t>
            </a:r>
          </a:p>
        </p:txBody>
      </p:sp>
      <p:grpSp>
        <p:nvGrpSpPr>
          <p:cNvPr id="12" name="Group 11">
            <a:extLst>
              <a:ext uri="{FF2B5EF4-FFF2-40B4-BE49-F238E27FC236}">
                <a16:creationId xmlns:a16="http://schemas.microsoft.com/office/drawing/2014/main" xmlns="" id="{E8AE5573-0F47-BC42-AB8E-231138E19DFB}"/>
              </a:ext>
            </a:extLst>
          </p:cNvPr>
          <p:cNvGrpSpPr/>
          <p:nvPr/>
        </p:nvGrpSpPr>
        <p:grpSpPr>
          <a:xfrm>
            <a:off x="3793440" y="4319649"/>
            <a:ext cx="3634982" cy="274384"/>
            <a:chOff x="4218940" y="4267133"/>
            <a:chExt cx="3635455" cy="274320"/>
          </a:xfrm>
        </p:grpSpPr>
        <p:sp>
          <p:nvSpPr>
            <p:cNvPr id="119" name="Rectangle 118">
              <a:extLst>
                <a:ext uri="{FF2B5EF4-FFF2-40B4-BE49-F238E27FC236}">
                  <a16:creationId xmlns:a16="http://schemas.microsoft.com/office/drawing/2014/main" xmlns="" id="{8E8FD6BE-A664-E044-8F2F-B4278011C087}"/>
                </a:ext>
              </a:extLst>
            </p:cNvPr>
            <p:cNvSpPr/>
            <p:nvPr/>
          </p:nvSpPr>
          <p:spPr>
            <a:xfrm>
              <a:off x="4218940" y="4267133"/>
              <a:ext cx="91440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Workflow </a:t>
              </a:r>
            </a:p>
            <a:p>
              <a:pPr algn="ctr" defTabSz="695630"/>
              <a:r>
                <a:rPr lang="en-US" sz="1000" b="1" dirty="0">
                  <a:solidFill>
                    <a:schemeClr val="tx1">
                      <a:lumMod val="85000"/>
                      <a:lumOff val="15000"/>
                    </a:schemeClr>
                  </a:solidFill>
                </a:rPr>
                <a:t>Engine  </a:t>
              </a:r>
            </a:p>
          </p:txBody>
        </p:sp>
        <p:sp>
          <p:nvSpPr>
            <p:cNvPr id="125" name="Rectangle 124">
              <a:extLst>
                <a:ext uri="{FF2B5EF4-FFF2-40B4-BE49-F238E27FC236}">
                  <a16:creationId xmlns:a16="http://schemas.microsoft.com/office/drawing/2014/main" xmlns="" id="{228C537E-B241-084B-BE54-1F5D2A79AA89}"/>
                </a:ext>
              </a:extLst>
            </p:cNvPr>
            <p:cNvSpPr/>
            <p:nvPr/>
          </p:nvSpPr>
          <p:spPr>
            <a:xfrm>
              <a:off x="5560149" y="4267133"/>
              <a:ext cx="91440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Rule Engine </a:t>
              </a:r>
            </a:p>
          </p:txBody>
        </p:sp>
        <p:sp>
          <p:nvSpPr>
            <p:cNvPr id="132" name="Rectangle 131">
              <a:extLst>
                <a:ext uri="{FF2B5EF4-FFF2-40B4-BE49-F238E27FC236}">
                  <a16:creationId xmlns:a16="http://schemas.microsoft.com/office/drawing/2014/main" xmlns="" id="{0CCCE69A-55B7-2C4C-9EFC-3A5BE04F6123}"/>
                </a:ext>
              </a:extLst>
            </p:cNvPr>
            <p:cNvSpPr/>
            <p:nvPr/>
          </p:nvSpPr>
          <p:spPr>
            <a:xfrm>
              <a:off x="6939995" y="4267133"/>
              <a:ext cx="914400" cy="274320"/>
            </a:xfrm>
            <a:prstGeom prst="rect">
              <a:avLst/>
            </a:prstGeom>
            <a:solidFill>
              <a:schemeClr val="bg1"/>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anchor="ctr" anchorCtr="1">
              <a:noAutofit/>
            </a:bodyPr>
            <a:lstStyle/>
            <a:p>
              <a:pPr algn="ctr" defTabSz="695630"/>
              <a:r>
                <a:rPr lang="en-US" sz="1000" b="1" dirty="0">
                  <a:solidFill>
                    <a:schemeClr val="tx1">
                      <a:lumMod val="85000"/>
                      <a:lumOff val="15000"/>
                    </a:schemeClr>
                  </a:solidFill>
                </a:rPr>
                <a:t>Transformation Engine</a:t>
              </a:r>
            </a:p>
          </p:txBody>
        </p:sp>
      </p:grpSp>
    </p:spTree>
    <p:extLst>
      <p:ext uri="{BB962C8B-B14F-4D97-AF65-F5344CB8AC3E}">
        <p14:creationId xmlns="" xmlns:p14="http://schemas.microsoft.com/office/powerpoint/2010/main" val="135868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par>
                                <p:cTn id="64" presetID="22" presetClass="entr" presetSubtype="8" fill="hold" nodeType="withEffect">
                                  <p:stCondLst>
                                    <p:cond delay="0"/>
                                  </p:stCondLst>
                                  <p:childTnLst>
                                    <p:set>
                                      <p:cBhvr>
                                        <p:cTn id="65" dur="1" fill="hold">
                                          <p:stCondLst>
                                            <p:cond delay="0"/>
                                          </p:stCondLst>
                                        </p:cTn>
                                        <p:tgtEl>
                                          <p:spTgt spid="169"/>
                                        </p:tgtEl>
                                        <p:attrNameLst>
                                          <p:attrName>style.visibility</p:attrName>
                                        </p:attrNameLst>
                                      </p:cBhvr>
                                      <p:to>
                                        <p:strVal val="visible"/>
                                      </p:to>
                                    </p:set>
                                    <p:animEffect transition="in" filter="wipe(left)">
                                      <p:cBhvr>
                                        <p:cTn id="6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Freeform 6"/>
          <p:cNvSpPr>
            <a:spLocks/>
          </p:cNvSpPr>
          <p:nvPr/>
        </p:nvSpPr>
        <p:spPr bwMode="auto">
          <a:xfrm>
            <a:off x="4708920" y="5494028"/>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15" name="Freeform 6"/>
          <p:cNvSpPr>
            <a:spLocks/>
          </p:cNvSpPr>
          <p:nvPr/>
        </p:nvSpPr>
        <p:spPr bwMode="auto">
          <a:xfrm>
            <a:off x="8237602" y="4601925"/>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14" name="Freeform 6"/>
          <p:cNvSpPr>
            <a:spLocks/>
          </p:cNvSpPr>
          <p:nvPr/>
        </p:nvSpPr>
        <p:spPr bwMode="auto">
          <a:xfrm>
            <a:off x="1208556" y="4601925"/>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13" name="Freeform 6"/>
          <p:cNvSpPr>
            <a:spLocks/>
          </p:cNvSpPr>
          <p:nvPr/>
        </p:nvSpPr>
        <p:spPr bwMode="auto">
          <a:xfrm>
            <a:off x="4721797" y="3627753"/>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10" name="Freeform 6"/>
          <p:cNvSpPr>
            <a:spLocks/>
          </p:cNvSpPr>
          <p:nvPr/>
        </p:nvSpPr>
        <p:spPr bwMode="auto">
          <a:xfrm>
            <a:off x="8237602" y="2675930"/>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06" name="Freeform 6"/>
          <p:cNvSpPr>
            <a:spLocks/>
          </p:cNvSpPr>
          <p:nvPr/>
        </p:nvSpPr>
        <p:spPr bwMode="auto">
          <a:xfrm>
            <a:off x="1230400" y="2650732"/>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02" name="Freeform 6"/>
          <p:cNvSpPr>
            <a:spLocks/>
          </p:cNvSpPr>
          <p:nvPr/>
        </p:nvSpPr>
        <p:spPr bwMode="auto">
          <a:xfrm>
            <a:off x="4708916" y="1696667"/>
            <a:ext cx="588963" cy="590550"/>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6" name="Title 1"/>
          <p:cNvSpPr>
            <a:spLocks noGrp="1"/>
          </p:cNvSpPr>
          <p:nvPr/>
        </p:nvSpPr>
        <p:spPr>
          <a:xfrm>
            <a:off x="984252" y="748034"/>
            <a:ext cx="9291320" cy="512445"/>
          </a:xfrm>
          <a:prstGeom prst="rect">
            <a:avLst/>
          </a:prstGeom>
          <a:noFill/>
          <a:ln>
            <a:noFill/>
          </a:ln>
        </p:spPr>
        <p:txBody>
          <a:bodyPr vert="horz" wrap="square" lIns="0" tIns="18780" rIns="37560" bIns="18780" numCol="1" anchor="t" anchorCtr="0" compatLnSpc="1"/>
          <a:lstStyle>
            <a:lvl1pPr algn="l" defTabSz="542925" rtl="0" eaLnBrk="1" fontAlgn="base" hangingPunct="1">
              <a:spcBef>
                <a:spcPct val="0"/>
              </a:spcBef>
              <a:spcAft>
                <a:spcPct val="0"/>
              </a:spcAft>
              <a:defRPr sz="3300" b="1" kern="1200" baseline="0">
                <a:solidFill>
                  <a:schemeClr val="tx1"/>
                </a:solidFill>
                <a:latin typeface="+mj-lt"/>
                <a:ea typeface="+mj-ea"/>
                <a:cs typeface="+mj-cs"/>
              </a:defRPr>
            </a:lvl1pPr>
            <a:lvl2pPr algn="l" defTabSz="542925" rtl="0" eaLnBrk="1" fontAlgn="base" hangingPunct="1">
              <a:spcBef>
                <a:spcPct val="0"/>
              </a:spcBef>
              <a:spcAft>
                <a:spcPct val="0"/>
              </a:spcAft>
              <a:defRPr sz="3300" b="1">
                <a:solidFill>
                  <a:schemeClr val="tx1"/>
                </a:solidFill>
                <a:latin typeface="Calibri" panose="020F0502020204030204" pitchFamily="34" charset="0"/>
              </a:defRPr>
            </a:lvl2pPr>
            <a:lvl3pPr algn="l" defTabSz="542925" rtl="0" eaLnBrk="1" fontAlgn="base" hangingPunct="1">
              <a:spcBef>
                <a:spcPct val="0"/>
              </a:spcBef>
              <a:spcAft>
                <a:spcPct val="0"/>
              </a:spcAft>
              <a:defRPr sz="3300" b="1">
                <a:solidFill>
                  <a:schemeClr val="tx1"/>
                </a:solidFill>
                <a:latin typeface="Calibri" panose="020F0502020204030204" pitchFamily="34" charset="0"/>
              </a:defRPr>
            </a:lvl3pPr>
            <a:lvl4pPr algn="l" defTabSz="542925" rtl="0" eaLnBrk="1" fontAlgn="base" hangingPunct="1">
              <a:spcBef>
                <a:spcPct val="0"/>
              </a:spcBef>
              <a:spcAft>
                <a:spcPct val="0"/>
              </a:spcAft>
              <a:defRPr sz="3300" b="1">
                <a:solidFill>
                  <a:schemeClr val="tx1"/>
                </a:solidFill>
                <a:latin typeface="Calibri" panose="020F0502020204030204" pitchFamily="34" charset="0"/>
              </a:defRPr>
            </a:lvl4pPr>
            <a:lvl5pPr algn="l" defTabSz="542925" rtl="0" eaLnBrk="1" fontAlgn="base" hangingPunct="1">
              <a:spcBef>
                <a:spcPct val="0"/>
              </a:spcBef>
              <a:spcAft>
                <a:spcPct val="0"/>
              </a:spcAft>
              <a:defRPr sz="3300" b="1">
                <a:solidFill>
                  <a:schemeClr val="tx1"/>
                </a:solidFill>
                <a:latin typeface="Calibri" panose="020F0502020204030204" pitchFamily="34" charset="0"/>
              </a:defRPr>
            </a:lvl5pPr>
            <a:lvl6pPr marL="476885" algn="l" defTabSz="542925" rtl="0" eaLnBrk="1" fontAlgn="base" hangingPunct="1">
              <a:spcBef>
                <a:spcPct val="0"/>
              </a:spcBef>
              <a:spcAft>
                <a:spcPct val="0"/>
              </a:spcAft>
              <a:defRPr sz="3300" b="1">
                <a:solidFill>
                  <a:schemeClr val="tx1"/>
                </a:solidFill>
                <a:latin typeface="Calibri" panose="020F0502020204030204" pitchFamily="34" charset="0"/>
              </a:defRPr>
            </a:lvl6pPr>
            <a:lvl7pPr marL="954405" algn="l" defTabSz="542925" rtl="0" eaLnBrk="1" fontAlgn="base" hangingPunct="1">
              <a:spcBef>
                <a:spcPct val="0"/>
              </a:spcBef>
              <a:spcAft>
                <a:spcPct val="0"/>
              </a:spcAft>
              <a:defRPr sz="3300" b="1">
                <a:solidFill>
                  <a:schemeClr val="tx1"/>
                </a:solidFill>
                <a:latin typeface="Calibri" panose="020F0502020204030204" pitchFamily="34" charset="0"/>
              </a:defRPr>
            </a:lvl7pPr>
            <a:lvl8pPr marL="1431290" algn="l" defTabSz="542925" rtl="0" eaLnBrk="1" fontAlgn="base" hangingPunct="1">
              <a:spcBef>
                <a:spcPct val="0"/>
              </a:spcBef>
              <a:spcAft>
                <a:spcPct val="0"/>
              </a:spcAft>
              <a:defRPr sz="3300" b="1">
                <a:solidFill>
                  <a:schemeClr val="tx1"/>
                </a:solidFill>
                <a:latin typeface="Calibri" panose="020F0502020204030204" pitchFamily="34" charset="0"/>
              </a:defRPr>
            </a:lvl8pPr>
            <a:lvl9pPr marL="1908810" algn="l" defTabSz="542925" rtl="0" eaLnBrk="1" fontAlgn="base" hangingPunct="1">
              <a:spcBef>
                <a:spcPct val="0"/>
              </a:spcBef>
              <a:spcAft>
                <a:spcPct val="0"/>
              </a:spcAft>
              <a:defRPr sz="3300" b="1">
                <a:solidFill>
                  <a:schemeClr val="tx1"/>
                </a:solidFill>
                <a:latin typeface="Calibri" panose="020F0502020204030204" pitchFamily="34" charset="0"/>
              </a:defRPr>
            </a:lvl9pPr>
          </a:lstStyle>
          <a:p>
            <a:pPr>
              <a:lnSpc>
                <a:spcPts val="3500"/>
              </a:lnSpc>
            </a:pPr>
            <a:r>
              <a:rPr lang="en-US" altLang="en-US" dirty="0">
                <a:solidFill>
                  <a:schemeClr val="tx1">
                    <a:lumMod val="85000"/>
                    <a:lumOff val="15000"/>
                  </a:schemeClr>
                </a:solidFill>
                <a:ea typeface="Roboto" pitchFamily="2" charset="0"/>
                <a:cs typeface="Arial" pitchFamily="34" charset="0"/>
              </a:rPr>
              <a:t>Our Portfolio</a:t>
            </a:r>
            <a:r>
              <a:rPr lang="en-US" altLang="en-US" dirty="0" smtClean="0">
                <a:solidFill>
                  <a:schemeClr val="tx1">
                    <a:lumMod val="85000"/>
                    <a:lumOff val="15000"/>
                  </a:schemeClr>
                </a:solidFill>
                <a:ea typeface="Roboto" pitchFamily="2" charset="0"/>
                <a:cs typeface="Arial" pitchFamily="34" charset="0"/>
              </a:rPr>
              <a:t> </a:t>
            </a:r>
            <a:r>
              <a:rPr lang="en-US" altLang="en-US" dirty="0">
                <a:solidFill>
                  <a:srgbClr val="008FD5"/>
                </a:solidFill>
                <a:ea typeface="Roboto" pitchFamily="2" charset="0"/>
                <a:cs typeface="Arial" pitchFamily="34" charset="0"/>
              </a:rPr>
              <a:t>of Products…</a:t>
            </a:r>
          </a:p>
        </p:txBody>
      </p:sp>
      <p:grpSp>
        <p:nvGrpSpPr>
          <p:cNvPr id="2" name="Group 5"/>
          <p:cNvGrpSpPr>
            <a:grpSpLocks noChangeAspect="1"/>
          </p:cNvGrpSpPr>
          <p:nvPr/>
        </p:nvGrpSpPr>
        <p:grpSpPr bwMode="auto">
          <a:xfrm>
            <a:off x="1102194" y="1598243"/>
            <a:ext cx="3195639" cy="788988"/>
            <a:chOff x="683" y="1243"/>
            <a:chExt cx="2013" cy="497"/>
          </a:xfrm>
        </p:grpSpPr>
        <p:sp>
          <p:nvSpPr>
            <p:cNvPr id="9"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5"/>
          <p:cNvGrpSpPr>
            <a:grpSpLocks noChangeAspect="1"/>
          </p:cNvGrpSpPr>
          <p:nvPr/>
        </p:nvGrpSpPr>
        <p:grpSpPr bwMode="auto">
          <a:xfrm>
            <a:off x="4600971" y="1596657"/>
            <a:ext cx="3197225" cy="790576"/>
            <a:chOff x="682" y="1242"/>
            <a:chExt cx="2014" cy="498"/>
          </a:xfrm>
        </p:grpSpPr>
        <p:sp>
          <p:nvSpPr>
            <p:cNvPr id="70"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5"/>
          <p:cNvGrpSpPr>
            <a:grpSpLocks noChangeAspect="1"/>
          </p:cNvGrpSpPr>
          <p:nvPr/>
        </p:nvGrpSpPr>
        <p:grpSpPr bwMode="auto">
          <a:xfrm>
            <a:off x="8111142" y="1596656"/>
            <a:ext cx="3197225" cy="788988"/>
            <a:chOff x="682" y="1242"/>
            <a:chExt cx="2014" cy="497"/>
          </a:xfrm>
        </p:grpSpPr>
        <p:sp>
          <p:nvSpPr>
            <p:cNvPr id="74"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Freeform 7"/>
          <p:cNvSpPr>
            <a:spLocks/>
          </p:cNvSpPr>
          <p:nvPr/>
        </p:nvSpPr>
        <p:spPr bwMode="auto">
          <a:xfrm>
            <a:off x="1093414" y="2552308"/>
            <a:ext cx="3195639" cy="788988"/>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grpSp>
        <p:nvGrpSpPr>
          <p:cNvPr id="5" name="Group 5"/>
          <p:cNvGrpSpPr>
            <a:grpSpLocks noChangeAspect="1"/>
          </p:cNvGrpSpPr>
          <p:nvPr/>
        </p:nvGrpSpPr>
        <p:grpSpPr bwMode="auto">
          <a:xfrm>
            <a:off x="4600970" y="2532498"/>
            <a:ext cx="3197225" cy="788988"/>
            <a:chOff x="682" y="1242"/>
            <a:chExt cx="2014" cy="497"/>
          </a:xfrm>
        </p:grpSpPr>
        <p:sp>
          <p:nvSpPr>
            <p:cNvPr id="82"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5"/>
          <p:cNvGrpSpPr>
            <a:grpSpLocks noChangeAspect="1"/>
          </p:cNvGrpSpPr>
          <p:nvPr/>
        </p:nvGrpSpPr>
        <p:grpSpPr bwMode="auto">
          <a:xfrm>
            <a:off x="8129654" y="2550722"/>
            <a:ext cx="3197225" cy="790576"/>
            <a:chOff x="682" y="1242"/>
            <a:chExt cx="2014" cy="498"/>
          </a:xfrm>
        </p:grpSpPr>
        <p:sp>
          <p:nvSpPr>
            <p:cNvPr id="86"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5"/>
          <p:cNvGrpSpPr>
            <a:grpSpLocks noChangeAspect="1"/>
          </p:cNvGrpSpPr>
          <p:nvPr/>
        </p:nvGrpSpPr>
        <p:grpSpPr bwMode="auto">
          <a:xfrm>
            <a:off x="1100608" y="3522975"/>
            <a:ext cx="3197225" cy="790576"/>
            <a:chOff x="682" y="1242"/>
            <a:chExt cx="2014" cy="498"/>
          </a:xfrm>
        </p:grpSpPr>
        <p:sp>
          <p:nvSpPr>
            <p:cNvPr id="90"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5"/>
          <p:cNvGrpSpPr>
            <a:grpSpLocks noChangeAspect="1"/>
          </p:cNvGrpSpPr>
          <p:nvPr/>
        </p:nvGrpSpPr>
        <p:grpSpPr bwMode="auto">
          <a:xfrm>
            <a:off x="4600971" y="3522975"/>
            <a:ext cx="3197225" cy="790576"/>
            <a:chOff x="682" y="1242"/>
            <a:chExt cx="2014" cy="498"/>
          </a:xfrm>
        </p:grpSpPr>
        <p:sp>
          <p:nvSpPr>
            <p:cNvPr id="94"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5"/>
          <p:cNvGrpSpPr>
            <a:grpSpLocks noChangeAspect="1"/>
          </p:cNvGrpSpPr>
          <p:nvPr/>
        </p:nvGrpSpPr>
        <p:grpSpPr bwMode="auto">
          <a:xfrm>
            <a:off x="8111142" y="3522973"/>
            <a:ext cx="3197225" cy="788988"/>
            <a:chOff x="682" y="1242"/>
            <a:chExt cx="2014" cy="497"/>
          </a:xfrm>
        </p:grpSpPr>
        <p:sp>
          <p:nvSpPr>
            <p:cNvPr id="98"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4" name="Freeform 7"/>
          <p:cNvSpPr>
            <a:spLocks/>
          </p:cNvSpPr>
          <p:nvPr/>
        </p:nvSpPr>
        <p:spPr bwMode="auto">
          <a:xfrm>
            <a:off x="1093414" y="4478623"/>
            <a:ext cx="3195639" cy="788988"/>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grpSp>
        <p:nvGrpSpPr>
          <p:cNvPr id="13" name="Group 5"/>
          <p:cNvGrpSpPr>
            <a:grpSpLocks noChangeAspect="1"/>
          </p:cNvGrpSpPr>
          <p:nvPr/>
        </p:nvGrpSpPr>
        <p:grpSpPr bwMode="auto">
          <a:xfrm>
            <a:off x="4602557" y="4460403"/>
            <a:ext cx="3195639" cy="788988"/>
            <a:chOff x="683" y="1243"/>
            <a:chExt cx="2013" cy="497"/>
          </a:xfrm>
        </p:grpSpPr>
        <p:sp>
          <p:nvSpPr>
            <p:cNvPr id="107"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
          <p:cNvSpPr>
            <a:spLocks/>
          </p:cNvSpPr>
          <p:nvPr/>
        </p:nvSpPr>
        <p:spPr bwMode="auto">
          <a:xfrm>
            <a:off x="8131242" y="4478623"/>
            <a:ext cx="3195639" cy="788988"/>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7" tIns="45702" rIns="91407" bIns="45702" numCol="1" anchor="t" anchorCtr="0" compatLnSpc="1">
            <a:prstTxWarp prst="textNoShape">
              <a:avLst/>
            </a:prstTxWarp>
          </a:bodyPr>
          <a:lstStyle/>
          <a:p>
            <a:endParaRPr lang="en-US"/>
          </a:p>
        </p:txBody>
      </p:sp>
      <p:sp>
        <p:nvSpPr>
          <p:cNvPr id="125" name="TextBox 124"/>
          <p:cNvSpPr txBox="1"/>
          <p:nvPr/>
        </p:nvSpPr>
        <p:spPr>
          <a:xfrm>
            <a:off x="1954336" y="1708513"/>
            <a:ext cx="1574516" cy="553961"/>
          </a:xfrm>
          <a:prstGeom prst="rect">
            <a:avLst/>
          </a:prstGeom>
          <a:noFill/>
        </p:spPr>
        <p:txBody>
          <a:bodyPr wrap="none" lIns="91407" tIns="45702" rIns="91407" bIns="45702" rtlCol="0">
            <a:spAutoFit/>
          </a:bodyPr>
          <a:lstStyle/>
          <a:p>
            <a:r>
              <a:rPr lang="en-US" sz="1500" dirty="0"/>
              <a:t>Intellect Digital</a:t>
            </a:r>
            <a:br>
              <a:rPr lang="en-US" sz="1500" dirty="0"/>
            </a:br>
            <a:r>
              <a:rPr lang="en-US" sz="1500" dirty="0"/>
              <a:t>Core – IDC 17.1</a:t>
            </a:r>
          </a:p>
        </p:txBody>
      </p:sp>
      <p:sp>
        <p:nvSpPr>
          <p:cNvPr id="126" name="TextBox 125"/>
          <p:cNvSpPr txBox="1"/>
          <p:nvPr/>
        </p:nvSpPr>
        <p:spPr>
          <a:xfrm>
            <a:off x="5520093" y="1708511"/>
            <a:ext cx="1435505" cy="553961"/>
          </a:xfrm>
          <a:prstGeom prst="rect">
            <a:avLst/>
          </a:prstGeom>
          <a:noFill/>
        </p:spPr>
        <p:txBody>
          <a:bodyPr wrap="none" lIns="91407" tIns="45702" rIns="91407" bIns="45702" rtlCol="0">
            <a:spAutoFit/>
          </a:bodyPr>
          <a:lstStyle/>
          <a:p>
            <a:r>
              <a:rPr lang="en-US" sz="1500" dirty="0"/>
              <a:t>Intellect Digital</a:t>
            </a:r>
            <a:br>
              <a:rPr lang="en-US" sz="1500" dirty="0"/>
            </a:br>
            <a:r>
              <a:rPr lang="en-US" sz="1500" dirty="0"/>
              <a:t>Lending</a:t>
            </a:r>
          </a:p>
        </p:txBody>
      </p:sp>
      <p:sp>
        <p:nvSpPr>
          <p:cNvPr id="127" name="TextBox 126"/>
          <p:cNvSpPr txBox="1"/>
          <p:nvPr/>
        </p:nvSpPr>
        <p:spPr>
          <a:xfrm>
            <a:off x="9018650" y="1708511"/>
            <a:ext cx="1435505" cy="553961"/>
          </a:xfrm>
          <a:prstGeom prst="rect">
            <a:avLst/>
          </a:prstGeom>
          <a:noFill/>
        </p:spPr>
        <p:txBody>
          <a:bodyPr wrap="none" lIns="91407" tIns="45702" rIns="91407" bIns="45702" rtlCol="0">
            <a:spAutoFit/>
          </a:bodyPr>
          <a:lstStyle/>
          <a:p>
            <a:r>
              <a:rPr lang="en-US" sz="1500" dirty="0"/>
              <a:t>Intellect Digital</a:t>
            </a:r>
            <a:br>
              <a:rPr lang="en-US" sz="1500" dirty="0"/>
            </a:br>
            <a:r>
              <a:rPr lang="en-US" sz="1500" dirty="0"/>
              <a:t>Credit card</a:t>
            </a:r>
          </a:p>
        </p:txBody>
      </p:sp>
      <p:sp>
        <p:nvSpPr>
          <p:cNvPr id="128" name="TextBox 127"/>
          <p:cNvSpPr txBox="1"/>
          <p:nvPr/>
        </p:nvSpPr>
        <p:spPr>
          <a:xfrm>
            <a:off x="1954336" y="2632511"/>
            <a:ext cx="2301878" cy="553961"/>
          </a:xfrm>
          <a:prstGeom prst="rect">
            <a:avLst/>
          </a:prstGeom>
          <a:noFill/>
        </p:spPr>
        <p:txBody>
          <a:bodyPr wrap="none" lIns="91407" tIns="45702" rIns="91407" bIns="45702" rtlCol="0">
            <a:spAutoFit/>
          </a:bodyPr>
          <a:lstStyle/>
          <a:p>
            <a:r>
              <a:rPr lang="en-US" sz="1500" dirty="0"/>
              <a:t>Intellect Quantum</a:t>
            </a:r>
            <a:br>
              <a:rPr lang="en-US" sz="1500" dirty="0"/>
            </a:br>
            <a:r>
              <a:rPr lang="en-US" sz="1500" dirty="0"/>
              <a:t>Central Banking Solution</a:t>
            </a:r>
          </a:p>
        </p:txBody>
      </p:sp>
      <p:sp>
        <p:nvSpPr>
          <p:cNvPr id="140" name="TextBox 139"/>
          <p:cNvSpPr txBox="1"/>
          <p:nvPr/>
        </p:nvSpPr>
        <p:spPr>
          <a:xfrm>
            <a:off x="1326748" y="1745139"/>
            <a:ext cx="334374" cy="415462"/>
          </a:xfrm>
          <a:prstGeom prst="rect">
            <a:avLst/>
          </a:prstGeom>
          <a:noFill/>
        </p:spPr>
        <p:txBody>
          <a:bodyPr wrap="none" lIns="91407" tIns="45702" rIns="91407" bIns="45702" rtlCol="0">
            <a:spAutoFit/>
          </a:bodyPr>
          <a:lstStyle/>
          <a:p>
            <a:pPr algn="ctr"/>
            <a:r>
              <a:rPr lang="en-US" b="1" dirty="0">
                <a:solidFill>
                  <a:schemeClr val="bg1"/>
                </a:solidFill>
              </a:rPr>
              <a:t>1</a:t>
            </a:r>
          </a:p>
        </p:txBody>
      </p:sp>
      <p:sp>
        <p:nvSpPr>
          <p:cNvPr id="141" name="TextBox 140"/>
          <p:cNvSpPr txBox="1"/>
          <p:nvPr/>
        </p:nvSpPr>
        <p:spPr>
          <a:xfrm>
            <a:off x="1326748" y="2675932"/>
            <a:ext cx="334374" cy="415462"/>
          </a:xfrm>
          <a:prstGeom prst="rect">
            <a:avLst/>
          </a:prstGeom>
          <a:noFill/>
        </p:spPr>
        <p:txBody>
          <a:bodyPr wrap="none" lIns="91407" tIns="45702" rIns="91407" bIns="45702" rtlCol="0">
            <a:spAutoFit/>
          </a:bodyPr>
          <a:lstStyle/>
          <a:p>
            <a:pPr algn="ctr"/>
            <a:r>
              <a:rPr lang="en-US" b="1" dirty="0">
                <a:solidFill>
                  <a:schemeClr val="bg1"/>
                </a:solidFill>
              </a:rPr>
              <a:t>4</a:t>
            </a:r>
          </a:p>
        </p:txBody>
      </p:sp>
      <p:sp>
        <p:nvSpPr>
          <p:cNvPr id="142" name="TextBox 141"/>
          <p:cNvSpPr txBox="1"/>
          <p:nvPr/>
        </p:nvSpPr>
        <p:spPr>
          <a:xfrm>
            <a:off x="1326748" y="3684044"/>
            <a:ext cx="334374" cy="415462"/>
          </a:xfrm>
          <a:prstGeom prst="rect">
            <a:avLst/>
          </a:prstGeom>
          <a:noFill/>
        </p:spPr>
        <p:txBody>
          <a:bodyPr wrap="none" lIns="91407" tIns="45702" rIns="91407" bIns="45702" rtlCol="0">
            <a:spAutoFit/>
          </a:bodyPr>
          <a:lstStyle/>
          <a:p>
            <a:pPr algn="ctr"/>
            <a:r>
              <a:rPr lang="en-US" b="1" dirty="0">
                <a:solidFill>
                  <a:schemeClr val="bg1"/>
                </a:solidFill>
              </a:rPr>
              <a:t>7</a:t>
            </a:r>
          </a:p>
        </p:txBody>
      </p:sp>
      <p:sp>
        <p:nvSpPr>
          <p:cNvPr id="143" name="TextBox 142"/>
          <p:cNvSpPr txBox="1"/>
          <p:nvPr/>
        </p:nvSpPr>
        <p:spPr>
          <a:xfrm>
            <a:off x="1251582" y="4601925"/>
            <a:ext cx="484148" cy="415462"/>
          </a:xfrm>
          <a:prstGeom prst="rect">
            <a:avLst/>
          </a:prstGeom>
          <a:noFill/>
        </p:spPr>
        <p:txBody>
          <a:bodyPr wrap="none" lIns="91407" tIns="45702" rIns="91407" bIns="45702" rtlCol="0">
            <a:spAutoFit/>
          </a:bodyPr>
          <a:lstStyle/>
          <a:p>
            <a:pPr algn="ctr"/>
            <a:r>
              <a:rPr lang="en-US" b="1" dirty="0">
                <a:solidFill>
                  <a:schemeClr val="bg1"/>
                </a:solidFill>
              </a:rPr>
              <a:t>10</a:t>
            </a:r>
          </a:p>
        </p:txBody>
      </p:sp>
      <p:grpSp>
        <p:nvGrpSpPr>
          <p:cNvPr id="14" name="Group 5"/>
          <p:cNvGrpSpPr>
            <a:grpSpLocks noChangeAspect="1"/>
          </p:cNvGrpSpPr>
          <p:nvPr/>
        </p:nvGrpSpPr>
        <p:grpSpPr bwMode="auto">
          <a:xfrm>
            <a:off x="1102194" y="5395602"/>
            <a:ext cx="3195639" cy="788988"/>
            <a:chOff x="683" y="1243"/>
            <a:chExt cx="2013" cy="497"/>
          </a:xfrm>
        </p:grpSpPr>
        <p:sp>
          <p:nvSpPr>
            <p:cNvPr id="146"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5"/>
          <p:cNvGrpSpPr>
            <a:grpSpLocks noChangeAspect="1"/>
          </p:cNvGrpSpPr>
          <p:nvPr/>
        </p:nvGrpSpPr>
        <p:grpSpPr bwMode="auto">
          <a:xfrm>
            <a:off x="4600971" y="5394016"/>
            <a:ext cx="3197225" cy="790576"/>
            <a:chOff x="682" y="1242"/>
            <a:chExt cx="2014" cy="498"/>
          </a:xfrm>
        </p:grpSpPr>
        <p:sp>
          <p:nvSpPr>
            <p:cNvPr id="149"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5"/>
          <p:cNvGrpSpPr>
            <a:grpSpLocks noChangeAspect="1"/>
          </p:cNvGrpSpPr>
          <p:nvPr/>
        </p:nvGrpSpPr>
        <p:grpSpPr bwMode="auto">
          <a:xfrm>
            <a:off x="8111142" y="5394016"/>
            <a:ext cx="3197225" cy="790576"/>
            <a:chOff x="682" y="1242"/>
            <a:chExt cx="2014" cy="498"/>
          </a:xfrm>
        </p:grpSpPr>
        <p:sp>
          <p:nvSpPr>
            <p:cNvPr id="153" name="AutoShape 4"/>
            <p:cNvSpPr>
              <a:spLocks noChangeAspect="1" noChangeArrowheads="1" noTextEdit="1"/>
            </p:cNvSpPr>
            <p:nvPr/>
          </p:nvSpPr>
          <p:spPr bwMode="auto">
            <a:xfrm>
              <a:off x="682" y="1242"/>
              <a:ext cx="2014"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p:cNvSpPr>
              <a:spLocks/>
            </p:cNvSpPr>
            <p:nvPr/>
          </p:nvSpPr>
          <p:spPr bwMode="auto">
            <a:xfrm>
              <a:off x="750" y="1305"/>
              <a:ext cx="371" cy="372"/>
            </a:xfrm>
            <a:custGeom>
              <a:avLst/>
              <a:gdLst>
                <a:gd name="T0" fmla="*/ 164 w 599"/>
                <a:gd name="T1" fmla="*/ 599 h 599"/>
                <a:gd name="T2" fmla="*/ 0 w 599"/>
                <a:gd name="T3" fmla="*/ 435 h 599"/>
                <a:gd name="T4" fmla="*/ 0 w 599"/>
                <a:gd name="T5" fmla="*/ 164 h 599"/>
                <a:gd name="T6" fmla="*/ 164 w 599"/>
                <a:gd name="T7" fmla="*/ 0 h 599"/>
                <a:gd name="T8" fmla="*/ 435 w 599"/>
                <a:gd name="T9" fmla="*/ 0 h 599"/>
                <a:gd name="T10" fmla="*/ 599 w 599"/>
                <a:gd name="T11" fmla="*/ 164 h 599"/>
                <a:gd name="T12" fmla="*/ 599 w 599"/>
                <a:gd name="T13" fmla="*/ 435 h 599"/>
                <a:gd name="T14" fmla="*/ 435 w 599"/>
                <a:gd name="T15" fmla="*/ 599 h 599"/>
                <a:gd name="T16" fmla="*/ 164 w 599"/>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599">
                  <a:moveTo>
                    <a:pt x="164" y="599"/>
                  </a:moveTo>
                  <a:cubicBezTo>
                    <a:pt x="73" y="599"/>
                    <a:pt x="0" y="526"/>
                    <a:pt x="0" y="435"/>
                  </a:cubicBezTo>
                  <a:cubicBezTo>
                    <a:pt x="0" y="164"/>
                    <a:pt x="0" y="164"/>
                    <a:pt x="0" y="164"/>
                  </a:cubicBezTo>
                  <a:cubicBezTo>
                    <a:pt x="0" y="73"/>
                    <a:pt x="73" y="0"/>
                    <a:pt x="164" y="0"/>
                  </a:cubicBezTo>
                  <a:cubicBezTo>
                    <a:pt x="435" y="0"/>
                    <a:pt x="435" y="0"/>
                    <a:pt x="435" y="0"/>
                  </a:cubicBezTo>
                  <a:cubicBezTo>
                    <a:pt x="526" y="0"/>
                    <a:pt x="599" y="73"/>
                    <a:pt x="599" y="164"/>
                  </a:cubicBezTo>
                  <a:cubicBezTo>
                    <a:pt x="599" y="435"/>
                    <a:pt x="599" y="435"/>
                    <a:pt x="599" y="435"/>
                  </a:cubicBezTo>
                  <a:cubicBezTo>
                    <a:pt x="599" y="526"/>
                    <a:pt x="526" y="599"/>
                    <a:pt x="435" y="599"/>
                  </a:cubicBezTo>
                  <a:lnTo>
                    <a:pt x="164" y="599"/>
                  </a:lnTo>
                  <a:close/>
                </a:path>
              </a:pathLst>
            </a:custGeom>
            <a:solidFill>
              <a:srgbClr val="008F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
            <p:cNvSpPr>
              <a:spLocks/>
            </p:cNvSpPr>
            <p:nvPr/>
          </p:nvSpPr>
          <p:spPr bwMode="auto">
            <a:xfrm>
              <a:off x="683" y="1243"/>
              <a:ext cx="2013" cy="497"/>
            </a:xfrm>
            <a:custGeom>
              <a:avLst/>
              <a:gdLst>
                <a:gd name="T0" fmla="*/ 2999 w 3245"/>
                <a:gd name="T1" fmla="*/ 801 h 801"/>
                <a:gd name="T2" fmla="*/ 245 w 3245"/>
                <a:gd name="T3" fmla="*/ 801 h 801"/>
                <a:gd name="T4" fmla="*/ 0 w 3245"/>
                <a:gd name="T5" fmla="*/ 556 h 801"/>
                <a:gd name="T6" fmla="*/ 0 w 3245"/>
                <a:gd name="T7" fmla="*/ 246 h 801"/>
                <a:gd name="T8" fmla="*/ 245 w 3245"/>
                <a:gd name="T9" fmla="*/ 0 h 801"/>
                <a:gd name="T10" fmla="*/ 545 w 3245"/>
                <a:gd name="T11" fmla="*/ 0 h 801"/>
                <a:gd name="T12" fmla="*/ 556 w 3245"/>
                <a:gd name="T13" fmla="*/ 0 h 801"/>
                <a:gd name="T14" fmla="*/ 572 w 3245"/>
                <a:gd name="T15" fmla="*/ 0 h 801"/>
                <a:gd name="T16" fmla="*/ 818 w 3245"/>
                <a:gd name="T17" fmla="*/ 246 h 801"/>
                <a:gd name="T18" fmla="*/ 818 w 3245"/>
                <a:gd name="T19" fmla="*/ 556 h 801"/>
                <a:gd name="T20" fmla="*/ 788 w 3245"/>
                <a:gd name="T21" fmla="*/ 672 h 801"/>
                <a:gd name="T22" fmla="*/ 769 w 3245"/>
                <a:gd name="T23" fmla="*/ 678 h 801"/>
                <a:gd name="T24" fmla="*/ 764 w 3245"/>
                <a:gd name="T25" fmla="*/ 659 h 801"/>
                <a:gd name="T26" fmla="*/ 790 w 3245"/>
                <a:gd name="T27" fmla="*/ 556 h 801"/>
                <a:gd name="T28" fmla="*/ 790 w 3245"/>
                <a:gd name="T29" fmla="*/ 246 h 801"/>
                <a:gd name="T30" fmla="*/ 572 w 3245"/>
                <a:gd name="T31" fmla="*/ 28 h 801"/>
                <a:gd name="T32" fmla="*/ 556 w 3245"/>
                <a:gd name="T33" fmla="*/ 28 h 801"/>
                <a:gd name="T34" fmla="*/ 545 w 3245"/>
                <a:gd name="T35" fmla="*/ 28 h 801"/>
                <a:gd name="T36" fmla="*/ 245 w 3245"/>
                <a:gd name="T37" fmla="*/ 28 h 801"/>
                <a:gd name="T38" fmla="*/ 28 w 3245"/>
                <a:gd name="T39" fmla="*/ 246 h 801"/>
                <a:gd name="T40" fmla="*/ 28 w 3245"/>
                <a:gd name="T41" fmla="*/ 556 h 801"/>
                <a:gd name="T42" fmla="*/ 245 w 3245"/>
                <a:gd name="T43" fmla="*/ 773 h 801"/>
                <a:gd name="T44" fmla="*/ 2999 w 3245"/>
                <a:gd name="T45" fmla="*/ 773 h 801"/>
                <a:gd name="T46" fmla="*/ 3217 w 3245"/>
                <a:gd name="T47" fmla="*/ 556 h 801"/>
                <a:gd name="T48" fmla="*/ 3217 w 3245"/>
                <a:gd name="T49" fmla="*/ 246 h 801"/>
                <a:gd name="T50" fmla="*/ 2999 w 3245"/>
                <a:gd name="T51" fmla="*/ 28 h 801"/>
                <a:gd name="T52" fmla="*/ 761 w 3245"/>
                <a:gd name="T53" fmla="*/ 28 h 801"/>
                <a:gd name="T54" fmla="*/ 747 w 3245"/>
                <a:gd name="T55" fmla="*/ 14 h 801"/>
                <a:gd name="T56" fmla="*/ 761 w 3245"/>
                <a:gd name="T57" fmla="*/ 0 h 801"/>
                <a:gd name="T58" fmla="*/ 2999 w 3245"/>
                <a:gd name="T59" fmla="*/ 0 h 801"/>
                <a:gd name="T60" fmla="*/ 3245 w 3245"/>
                <a:gd name="T61" fmla="*/ 246 h 801"/>
                <a:gd name="T62" fmla="*/ 3245 w 3245"/>
                <a:gd name="T63" fmla="*/ 556 h 801"/>
                <a:gd name="T64" fmla="*/ 2999 w 3245"/>
                <a:gd name="T65"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5" h="801">
                  <a:moveTo>
                    <a:pt x="2999" y="801"/>
                  </a:moveTo>
                  <a:cubicBezTo>
                    <a:pt x="245" y="801"/>
                    <a:pt x="245" y="801"/>
                    <a:pt x="245" y="801"/>
                  </a:cubicBezTo>
                  <a:cubicBezTo>
                    <a:pt x="110" y="801"/>
                    <a:pt x="0" y="691"/>
                    <a:pt x="0" y="556"/>
                  </a:cubicBezTo>
                  <a:cubicBezTo>
                    <a:pt x="0" y="246"/>
                    <a:pt x="0" y="246"/>
                    <a:pt x="0" y="246"/>
                  </a:cubicBezTo>
                  <a:cubicBezTo>
                    <a:pt x="0" y="110"/>
                    <a:pt x="110" y="0"/>
                    <a:pt x="245" y="0"/>
                  </a:cubicBezTo>
                  <a:cubicBezTo>
                    <a:pt x="545" y="0"/>
                    <a:pt x="545" y="0"/>
                    <a:pt x="545" y="0"/>
                  </a:cubicBezTo>
                  <a:cubicBezTo>
                    <a:pt x="556" y="0"/>
                    <a:pt x="556" y="0"/>
                    <a:pt x="556" y="0"/>
                  </a:cubicBezTo>
                  <a:cubicBezTo>
                    <a:pt x="572" y="0"/>
                    <a:pt x="572" y="0"/>
                    <a:pt x="572" y="0"/>
                  </a:cubicBezTo>
                  <a:cubicBezTo>
                    <a:pt x="707" y="0"/>
                    <a:pt x="818" y="110"/>
                    <a:pt x="818" y="246"/>
                  </a:cubicBezTo>
                  <a:cubicBezTo>
                    <a:pt x="818" y="556"/>
                    <a:pt x="818" y="556"/>
                    <a:pt x="818" y="556"/>
                  </a:cubicBezTo>
                  <a:cubicBezTo>
                    <a:pt x="818" y="596"/>
                    <a:pt x="807" y="637"/>
                    <a:pt x="788" y="672"/>
                  </a:cubicBezTo>
                  <a:cubicBezTo>
                    <a:pt x="785" y="679"/>
                    <a:pt x="776" y="682"/>
                    <a:pt x="769" y="678"/>
                  </a:cubicBezTo>
                  <a:cubicBezTo>
                    <a:pt x="763" y="674"/>
                    <a:pt x="760" y="666"/>
                    <a:pt x="764" y="659"/>
                  </a:cubicBezTo>
                  <a:cubicBezTo>
                    <a:pt x="781" y="627"/>
                    <a:pt x="790" y="592"/>
                    <a:pt x="790" y="556"/>
                  </a:cubicBezTo>
                  <a:cubicBezTo>
                    <a:pt x="790" y="246"/>
                    <a:pt x="790" y="246"/>
                    <a:pt x="790" y="246"/>
                  </a:cubicBezTo>
                  <a:cubicBezTo>
                    <a:pt x="790" y="126"/>
                    <a:pt x="692" y="28"/>
                    <a:pt x="572" y="28"/>
                  </a:cubicBezTo>
                  <a:cubicBezTo>
                    <a:pt x="556" y="28"/>
                    <a:pt x="556" y="28"/>
                    <a:pt x="556" y="28"/>
                  </a:cubicBezTo>
                  <a:cubicBezTo>
                    <a:pt x="545" y="28"/>
                    <a:pt x="545" y="28"/>
                    <a:pt x="545" y="28"/>
                  </a:cubicBezTo>
                  <a:cubicBezTo>
                    <a:pt x="245" y="28"/>
                    <a:pt x="245" y="28"/>
                    <a:pt x="245" y="28"/>
                  </a:cubicBezTo>
                  <a:cubicBezTo>
                    <a:pt x="125" y="28"/>
                    <a:pt x="28" y="126"/>
                    <a:pt x="28" y="246"/>
                  </a:cubicBezTo>
                  <a:cubicBezTo>
                    <a:pt x="28" y="556"/>
                    <a:pt x="28" y="556"/>
                    <a:pt x="28" y="556"/>
                  </a:cubicBezTo>
                  <a:cubicBezTo>
                    <a:pt x="28" y="676"/>
                    <a:pt x="125" y="773"/>
                    <a:pt x="245" y="773"/>
                  </a:cubicBezTo>
                  <a:cubicBezTo>
                    <a:pt x="2999" y="773"/>
                    <a:pt x="2999" y="773"/>
                    <a:pt x="2999" y="773"/>
                  </a:cubicBezTo>
                  <a:cubicBezTo>
                    <a:pt x="3119" y="773"/>
                    <a:pt x="3217" y="676"/>
                    <a:pt x="3217" y="556"/>
                  </a:cubicBezTo>
                  <a:cubicBezTo>
                    <a:pt x="3217" y="246"/>
                    <a:pt x="3217" y="246"/>
                    <a:pt x="3217" y="246"/>
                  </a:cubicBezTo>
                  <a:cubicBezTo>
                    <a:pt x="3217" y="126"/>
                    <a:pt x="3119" y="28"/>
                    <a:pt x="2999" y="28"/>
                  </a:cubicBezTo>
                  <a:cubicBezTo>
                    <a:pt x="761" y="28"/>
                    <a:pt x="761" y="28"/>
                    <a:pt x="761" y="28"/>
                  </a:cubicBezTo>
                  <a:cubicBezTo>
                    <a:pt x="753" y="28"/>
                    <a:pt x="747" y="22"/>
                    <a:pt x="747" y="14"/>
                  </a:cubicBezTo>
                  <a:cubicBezTo>
                    <a:pt x="747" y="6"/>
                    <a:pt x="753" y="0"/>
                    <a:pt x="761" y="0"/>
                  </a:cubicBezTo>
                  <a:cubicBezTo>
                    <a:pt x="2999" y="0"/>
                    <a:pt x="2999" y="0"/>
                    <a:pt x="2999" y="0"/>
                  </a:cubicBezTo>
                  <a:cubicBezTo>
                    <a:pt x="3135" y="0"/>
                    <a:pt x="3245" y="110"/>
                    <a:pt x="3245" y="246"/>
                  </a:cubicBezTo>
                  <a:cubicBezTo>
                    <a:pt x="3245" y="556"/>
                    <a:pt x="3245" y="556"/>
                    <a:pt x="3245" y="556"/>
                  </a:cubicBezTo>
                  <a:cubicBezTo>
                    <a:pt x="3245" y="691"/>
                    <a:pt x="3135" y="801"/>
                    <a:pt x="2999" y="801"/>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TextBox 155"/>
          <p:cNvSpPr txBox="1"/>
          <p:nvPr/>
        </p:nvSpPr>
        <p:spPr>
          <a:xfrm>
            <a:off x="1251582" y="5555082"/>
            <a:ext cx="484148" cy="415462"/>
          </a:xfrm>
          <a:prstGeom prst="rect">
            <a:avLst/>
          </a:prstGeom>
          <a:noFill/>
        </p:spPr>
        <p:txBody>
          <a:bodyPr wrap="none" lIns="91407" tIns="45702" rIns="91407" bIns="45702" rtlCol="0">
            <a:spAutoFit/>
          </a:bodyPr>
          <a:lstStyle/>
          <a:p>
            <a:pPr algn="ctr"/>
            <a:r>
              <a:rPr lang="en-US" b="1" dirty="0">
                <a:solidFill>
                  <a:schemeClr val="bg1"/>
                </a:solidFill>
              </a:rPr>
              <a:t>13</a:t>
            </a:r>
          </a:p>
        </p:txBody>
      </p:sp>
      <p:sp>
        <p:nvSpPr>
          <p:cNvPr id="157" name="TextBox 156"/>
          <p:cNvSpPr txBox="1"/>
          <p:nvPr/>
        </p:nvSpPr>
        <p:spPr>
          <a:xfrm>
            <a:off x="4809650" y="1745139"/>
            <a:ext cx="334374" cy="415462"/>
          </a:xfrm>
          <a:prstGeom prst="rect">
            <a:avLst/>
          </a:prstGeom>
          <a:noFill/>
        </p:spPr>
        <p:txBody>
          <a:bodyPr wrap="none" lIns="91407" tIns="45702" rIns="91407" bIns="45702" rtlCol="0">
            <a:spAutoFit/>
          </a:bodyPr>
          <a:lstStyle/>
          <a:p>
            <a:pPr algn="ctr"/>
            <a:r>
              <a:rPr lang="en-US" b="1" dirty="0">
                <a:solidFill>
                  <a:schemeClr val="bg1"/>
                </a:solidFill>
              </a:rPr>
              <a:t>2</a:t>
            </a:r>
          </a:p>
        </p:txBody>
      </p:sp>
      <p:sp>
        <p:nvSpPr>
          <p:cNvPr id="158" name="TextBox 157"/>
          <p:cNvSpPr txBox="1"/>
          <p:nvPr/>
        </p:nvSpPr>
        <p:spPr>
          <a:xfrm>
            <a:off x="4809650" y="2675932"/>
            <a:ext cx="334374" cy="415462"/>
          </a:xfrm>
          <a:prstGeom prst="rect">
            <a:avLst/>
          </a:prstGeom>
          <a:noFill/>
        </p:spPr>
        <p:txBody>
          <a:bodyPr wrap="none" lIns="91407" tIns="45702" rIns="91407" bIns="45702" rtlCol="0">
            <a:spAutoFit/>
          </a:bodyPr>
          <a:lstStyle/>
          <a:p>
            <a:pPr algn="ctr"/>
            <a:r>
              <a:rPr lang="en-US" b="1" dirty="0">
                <a:solidFill>
                  <a:schemeClr val="bg1"/>
                </a:solidFill>
              </a:rPr>
              <a:t>5</a:t>
            </a:r>
          </a:p>
        </p:txBody>
      </p:sp>
      <p:sp>
        <p:nvSpPr>
          <p:cNvPr id="159" name="TextBox 158"/>
          <p:cNvSpPr txBox="1"/>
          <p:nvPr/>
        </p:nvSpPr>
        <p:spPr>
          <a:xfrm>
            <a:off x="4809650" y="3684044"/>
            <a:ext cx="334374" cy="415462"/>
          </a:xfrm>
          <a:prstGeom prst="rect">
            <a:avLst/>
          </a:prstGeom>
          <a:noFill/>
        </p:spPr>
        <p:txBody>
          <a:bodyPr wrap="none" lIns="91407" tIns="45702" rIns="91407" bIns="45702" rtlCol="0">
            <a:spAutoFit/>
          </a:bodyPr>
          <a:lstStyle/>
          <a:p>
            <a:pPr algn="ctr"/>
            <a:r>
              <a:rPr lang="en-US" b="1" dirty="0">
                <a:solidFill>
                  <a:schemeClr val="bg1"/>
                </a:solidFill>
              </a:rPr>
              <a:t>8</a:t>
            </a:r>
          </a:p>
        </p:txBody>
      </p:sp>
      <p:sp>
        <p:nvSpPr>
          <p:cNvPr id="160" name="TextBox 159"/>
          <p:cNvSpPr txBox="1"/>
          <p:nvPr/>
        </p:nvSpPr>
        <p:spPr>
          <a:xfrm>
            <a:off x="4741902" y="4601925"/>
            <a:ext cx="469289" cy="415462"/>
          </a:xfrm>
          <a:prstGeom prst="rect">
            <a:avLst/>
          </a:prstGeom>
          <a:noFill/>
        </p:spPr>
        <p:txBody>
          <a:bodyPr wrap="none" lIns="91407" tIns="45702" rIns="91407" bIns="45702" rtlCol="0">
            <a:spAutoFit/>
          </a:bodyPr>
          <a:lstStyle/>
          <a:p>
            <a:pPr algn="ctr"/>
            <a:r>
              <a:rPr lang="en-US" b="1" dirty="0">
                <a:solidFill>
                  <a:schemeClr val="bg1"/>
                </a:solidFill>
              </a:rPr>
              <a:t>11</a:t>
            </a:r>
          </a:p>
        </p:txBody>
      </p:sp>
      <p:sp>
        <p:nvSpPr>
          <p:cNvPr id="161" name="TextBox 160"/>
          <p:cNvSpPr txBox="1"/>
          <p:nvPr/>
        </p:nvSpPr>
        <p:spPr>
          <a:xfrm>
            <a:off x="4734482" y="5555082"/>
            <a:ext cx="484148" cy="415462"/>
          </a:xfrm>
          <a:prstGeom prst="rect">
            <a:avLst/>
          </a:prstGeom>
          <a:noFill/>
        </p:spPr>
        <p:txBody>
          <a:bodyPr wrap="none" lIns="91407" tIns="45702" rIns="91407" bIns="45702" rtlCol="0">
            <a:spAutoFit/>
          </a:bodyPr>
          <a:lstStyle/>
          <a:p>
            <a:pPr algn="ctr"/>
            <a:r>
              <a:rPr lang="en-US" b="1" dirty="0">
                <a:solidFill>
                  <a:schemeClr val="bg1"/>
                </a:solidFill>
              </a:rPr>
              <a:t>14</a:t>
            </a:r>
          </a:p>
        </p:txBody>
      </p:sp>
      <p:sp>
        <p:nvSpPr>
          <p:cNvPr id="162" name="TextBox 161"/>
          <p:cNvSpPr txBox="1"/>
          <p:nvPr/>
        </p:nvSpPr>
        <p:spPr>
          <a:xfrm>
            <a:off x="8310481" y="1745139"/>
            <a:ext cx="334374" cy="415462"/>
          </a:xfrm>
          <a:prstGeom prst="rect">
            <a:avLst/>
          </a:prstGeom>
          <a:noFill/>
        </p:spPr>
        <p:txBody>
          <a:bodyPr wrap="none" lIns="91407" tIns="45702" rIns="91407" bIns="45702" rtlCol="0">
            <a:spAutoFit/>
          </a:bodyPr>
          <a:lstStyle/>
          <a:p>
            <a:pPr algn="ctr"/>
            <a:r>
              <a:rPr lang="en-US" b="1" dirty="0">
                <a:solidFill>
                  <a:schemeClr val="bg1"/>
                </a:solidFill>
              </a:rPr>
              <a:t>3</a:t>
            </a:r>
          </a:p>
        </p:txBody>
      </p:sp>
      <p:sp>
        <p:nvSpPr>
          <p:cNvPr id="163" name="TextBox 162"/>
          <p:cNvSpPr txBox="1"/>
          <p:nvPr/>
        </p:nvSpPr>
        <p:spPr>
          <a:xfrm>
            <a:off x="8328527" y="2675932"/>
            <a:ext cx="334374" cy="415462"/>
          </a:xfrm>
          <a:prstGeom prst="rect">
            <a:avLst/>
          </a:prstGeom>
          <a:noFill/>
        </p:spPr>
        <p:txBody>
          <a:bodyPr wrap="none" lIns="91407" tIns="45702" rIns="91407" bIns="45702" rtlCol="0">
            <a:spAutoFit/>
          </a:bodyPr>
          <a:lstStyle/>
          <a:p>
            <a:pPr algn="ctr"/>
            <a:r>
              <a:rPr lang="en-US" b="1" dirty="0">
                <a:solidFill>
                  <a:schemeClr val="bg1"/>
                </a:solidFill>
              </a:rPr>
              <a:t>6</a:t>
            </a:r>
          </a:p>
        </p:txBody>
      </p:sp>
      <p:sp>
        <p:nvSpPr>
          <p:cNvPr id="164" name="TextBox 163"/>
          <p:cNvSpPr txBox="1"/>
          <p:nvPr/>
        </p:nvSpPr>
        <p:spPr>
          <a:xfrm>
            <a:off x="8310477" y="3684044"/>
            <a:ext cx="334374" cy="415462"/>
          </a:xfrm>
          <a:prstGeom prst="rect">
            <a:avLst/>
          </a:prstGeom>
          <a:noFill/>
        </p:spPr>
        <p:txBody>
          <a:bodyPr wrap="none" lIns="91407" tIns="45702" rIns="91407" bIns="45702" rtlCol="0">
            <a:spAutoFit/>
          </a:bodyPr>
          <a:lstStyle/>
          <a:p>
            <a:pPr algn="ctr"/>
            <a:r>
              <a:rPr lang="en-US" b="1" dirty="0">
                <a:solidFill>
                  <a:schemeClr val="bg1"/>
                </a:solidFill>
              </a:rPr>
              <a:t>9</a:t>
            </a:r>
          </a:p>
        </p:txBody>
      </p:sp>
      <p:sp>
        <p:nvSpPr>
          <p:cNvPr id="165" name="TextBox 164"/>
          <p:cNvSpPr txBox="1"/>
          <p:nvPr/>
        </p:nvSpPr>
        <p:spPr>
          <a:xfrm>
            <a:off x="8235315" y="4601925"/>
            <a:ext cx="484148" cy="415462"/>
          </a:xfrm>
          <a:prstGeom prst="rect">
            <a:avLst/>
          </a:prstGeom>
          <a:noFill/>
        </p:spPr>
        <p:txBody>
          <a:bodyPr wrap="none" lIns="91407" tIns="45702" rIns="91407" bIns="45702" rtlCol="0">
            <a:spAutoFit/>
          </a:bodyPr>
          <a:lstStyle/>
          <a:p>
            <a:pPr algn="ctr"/>
            <a:r>
              <a:rPr lang="en-US" b="1" dirty="0">
                <a:solidFill>
                  <a:schemeClr val="bg1"/>
                </a:solidFill>
              </a:rPr>
              <a:t>12</a:t>
            </a:r>
          </a:p>
        </p:txBody>
      </p:sp>
      <p:sp>
        <p:nvSpPr>
          <p:cNvPr id="166" name="TextBox 165"/>
          <p:cNvSpPr txBox="1"/>
          <p:nvPr/>
        </p:nvSpPr>
        <p:spPr>
          <a:xfrm>
            <a:off x="8235315" y="5555082"/>
            <a:ext cx="484148" cy="415462"/>
          </a:xfrm>
          <a:prstGeom prst="rect">
            <a:avLst/>
          </a:prstGeom>
          <a:noFill/>
        </p:spPr>
        <p:txBody>
          <a:bodyPr wrap="none" lIns="91407" tIns="45702" rIns="91407" bIns="45702" rtlCol="0">
            <a:spAutoFit/>
          </a:bodyPr>
          <a:lstStyle/>
          <a:p>
            <a:pPr algn="ctr"/>
            <a:r>
              <a:rPr lang="en-US" b="1" dirty="0">
                <a:solidFill>
                  <a:schemeClr val="bg1"/>
                </a:solidFill>
              </a:rPr>
              <a:t>15</a:t>
            </a:r>
          </a:p>
        </p:txBody>
      </p:sp>
      <p:sp>
        <p:nvSpPr>
          <p:cNvPr id="167" name="TextBox 166"/>
          <p:cNvSpPr txBox="1"/>
          <p:nvPr/>
        </p:nvSpPr>
        <p:spPr>
          <a:xfrm>
            <a:off x="5520095" y="2648229"/>
            <a:ext cx="1852818" cy="553961"/>
          </a:xfrm>
          <a:prstGeom prst="rect">
            <a:avLst/>
          </a:prstGeom>
          <a:noFill/>
        </p:spPr>
        <p:txBody>
          <a:bodyPr wrap="none" lIns="91407" tIns="45702" rIns="91407" bIns="45702" rtlCol="0">
            <a:spAutoFit/>
          </a:bodyPr>
          <a:lstStyle/>
          <a:p>
            <a:r>
              <a:rPr lang="en-US" sz="1500" dirty="0"/>
              <a:t>Contextual Banking</a:t>
            </a:r>
            <a:br>
              <a:rPr lang="en-US" sz="1500" dirty="0"/>
            </a:br>
            <a:r>
              <a:rPr lang="en-US" sz="1500" dirty="0"/>
              <a:t>Experience (CBX)</a:t>
            </a:r>
          </a:p>
        </p:txBody>
      </p:sp>
      <p:sp>
        <p:nvSpPr>
          <p:cNvPr id="168" name="TextBox 167"/>
          <p:cNvSpPr txBox="1"/>
          <p:nvPr/>
        </p:nvSpPr>
        <p:spPr>
          <a:xfrm>
            <a:off x="9018652" y="2777221"/>
            <a:ext cx="2012962" cy="323129"/>
          </a:xfrm>
          <a:prstGeom prst="rect">
            <a:avLst/>
          </a:prstGeom>
          <a:noFill/>
        </p:spPr>
        <p:txBody>
          <a:bodyPr wrap="none" lIns="91407" tIns="45702" rIns="91407" bIns="45702" rtlCol="0">
            <a:spAutoFit/>
          </a:bodyPr>
          <a:lstStyle/>
          <a:p>
            <a:r>
              <a:rPr lang="en-US" sz="1500" dirty="0"/>
              <a:t>Contextual Payments</a:t>
            </a:r>
          </a:p>
        </p:txBody>
      </p:sp>
      <p:sp>
        <p:nvSpPr>
          <p:cNvPr id="169" name="TextBox 168"/>
          <p:cNvSpPr txBox="1"/>
          <p:nvPr/>
        </p:nvSpPr>
        <p:spPr>
          <a:xfrm>
            <a:off x="1954335" y="3726335"/>
            <a:ext cx="902745" cy="323129"/>
          </a:xfrm>
          <a:prstGeom prst="rect">
            <a:avLst/>
          </a:prstGeom>
          <a:noFill/>
        </p:spPr>
        <p:txBody>
          <a:bodyPr wrap="none" lIns="91407" tIns="45702" rIns="91407" bIns="45702" rtlCol="0">
            <a:spAutoFit/>
          </a:bodyPr>
          <a:lstStyle/>
          <a:p>
            <a:r>
              <a:rPr lang="en-US" sz="1500" dirty="0"/>
              <a:t>Liquidity</a:t>
            </a:r>
          </a:p>
        </p:txBody>
      </p:sp>
      <p:sp>
        <p:nvSpPr>
          <p:cNvPr id="170" name="TextBox 169"/>
          <p:cNvSpPr txBox="1"/>
          <p:nvPr/>
        </p:nvSpPr>
        <p:spPr>
          <a:xfrm>
            <a:off x="5520097" y="3627752"/>
            <a:ext cx="1697834" cy="553961"/>
          </a:xfrm>
          <a:prstGeom prst="rect">
            <a:avLst/>
          </a:prstGeom>
          <a:noFill/>
        </p:spPr>
        <p:txBody>
          <a:bodyPr wrap="none" lIns="91407" tIns="45702" rIns="91407" bIns="45702" rtlCol="0">
            <a:spAutoFit/>
          </a:bodyPr>
          <a:lstStyle/>
          <a:p>
            <a:r>
              <a:rPr lang="en-US" sz="1500" dirty="0"/>
              <a:t>Trade and Supply</a:t>
            </a:r>
          </a:p>
          <a:p>
            <a:r>
              <a:rPr lang="en-US" sz="1500" dirty="0"/>
              <a:t>Chain Finance</a:t>
            </a:r>
          </a:p>
        </p:txBody>
      </p:sp>
      <p:sp>
        <p:nvSpPr>
          <p:cNvPr id="171" name="TextBox 170"/>
          <p:cNvSpPr txBox="1"/>
          <p:nvPr/>
        </p:nvSpPr>
        <p:spPr>
          <a:xfrm>
            <a:off x="9018653" y="3627752"/>
            <a:ext cx="1766970" cy="553961"/>
          </a:xfrm>
          <a:prstGeom prst="rect">
            <a:avLst/>
          </a:prstGeom>
          <a:noFill/>
        </p:spPr>
        <p:txBody>
          <a:bodyPr wrap="none" lIns="91407" tIns="45702" rIns="91407" bIns="45702" rtlCol="0">
            <a:spAutoFit/>
          </a:bodyPr>
          <a:lstStyle/>
          <a:p>
            <a:r>
              <a:rPr lang="en-US" sz="1500" dirty="0"/>
              <a:t>Digital Transaction</a:t>
            </a:r>
            <a:br>
              <a:rPr lang="en-US" sz="1500" dirty="0"/>
            </a:br>
            <a:r>
              <a:rPr lang="en-US" sz="1500" dirty="0"/>
              <a:t>Banking</a:t>
            </a:r>
          </a:p>
        </p:txBody>
      </p:sp>
      <p:sp>
        <p:nvSpPr>
          <p:cNvPr id="172" name="TextBox 171"/>
          <p:cNvSpPr txBox="1"/>
          <p:nvPr/>
        </p:nvSpPr>
        <p:spPr>
          <a:xfrm>
            <a:off x="1954336" y="4667759"/>
            <a:ext cx="1531122" cy="323129"/>
          </a:xfrm>
          <a:prstGeom prst="rect">
            <a:avLst/>
          </a:prstGeom>
          <a:noFill/>
        </p:spPr>
        <p:txBody>
          <a:bodyPr wrap="none" lIns="91407" tIns="45702" rIns="91407" bIns="45702" rtlCol="0">
            <a:spAutoFit/>
          </a:bodyPr>
          <a:lstStyle/>
          <a:p>
            <a:r>
              <a:rPr lang="en-US" sz="1500" dirty="0"/>
              <a:t>Digital Treasury</a:t>
            </a:r>
          </a:p>
        </p:txBody>
      </p:sp>
      <p:sp>
        <p:nvSpPr>
          <p:cNvPr id="173" name="TextBox 172"/>
          <p:cNvSpPr txBox="1"/>
          <p:nvPr/>
        </p:nvSpPr>
        <p:spPr>
          <a:xfrm>
            <a:off x="5520095" y="4683477"/>
            <a:ext cx="1367784" cy="323129"/>
          </a:xfrm>
          <a:prstGeom prst="rect">
            <a:avLst/>
          </a:prstGeom>
          <a:noFill/>
        </p:spPr>
        <p:txBody>
          <a:bodyPr wrap="none" lIns="91407" tIns="45702" rIns="91407" bIns="45702" rtlCol="0">
            <a:spAutoFit/>
          </a:bodyPr>
          <a:lstStyle/>
          <a:p>
            <a:r>
              <a:rPr lang="en-US" sz="1500" dirty="0"/>
              <a:t>Digital Wealth</a:t>
            </a:r>
          </a:p>
        </p:txBody>
      </p:sp>
      <p:sp>
        <p:nvSpPr>
          <p:cNvPr id="174" name="TextBox 173"/>
          <p:cNvSpPr txBox="1"/>
          <p:nvPr/>
        </p:nvSpPr>
        <p:spPr>
          <a:xfrm>
            <a:off x="9018648" y="4683477"/>
            <a:ext cx="1318192" cy="323129"/>
          </a:xfrm>
          <a:prstGeom prst="rect">
            <a:avLst/>
          </a:prstGeom>
          <a:noFill/>
        </p:spPr>
        <p:txBody>
          <a:bodyPr wrap="none" lIns="91407" tIns="45702" rIns="91407" bIns="45702" rtlCol="0">
            <a:spAutoFit/>
          </a:bodyPr>
          <a:lstStyle/>
          <a:p>
            <a:r>
              <a:rPr lang="en-US" sz="1500" dirty="0"/>
              <a:t>Capital Alpha</a:t>
            </a:r>
          </a:p>
        </p:txBody>
      </p:sp>
      <p:sp>
        <p:nvSpPr>
          <p:cNvPr id="175" name="TextBox 174"/>
          <p:cNvSpPr txBox="1"/>
          <p:nvPr/>
        </p:nvSpPr>
        <p:spPr>
          <a:xfrm>
            <a:off x="1954336" y="5613666"/>
            <a:ext cx="902745" cy="323129"/>
          </a:xfrm>
          <a:prstGeom prst="rect">
            <a:avLst/>
          </a:prstGeom>
          <a:noFill/>
        </p:spPr>
        <p:txBody>
          <a:bodyPr wrap="none" lIns="91407" tIns="45702" rIns="91407" bIns="45702" rtlCol="0">
            <a:spAutoFit/>
          </a:bodyPr>
          <a:lstStyle/>
          <a:p>
            <a:r>
              <a:rPr lang="en-US" sz="1500" dirty="0" err="1"/>
              <a:t>Xponent</a:t>
            </a:r>
            <a:endParaRPr lang="en-US" sz="1500" dirty="0"/>
          </a:p>
        </p:txBody>
      </p:sp>
      <p:sp>
        <p:nvSpPr>
          <p:cNvPr id="176" name="TextBox 175"/>
          <p:cNvSpPr txBox="1"/>
          <p:nvPr/>
        </p:nvSpPr>
        <p:spPr>
          <a:xfrm>
            <a:off x="5520095" y="5629384"/>
            <a:ext cx="1236169" cy="323129"/>
          </a:xfrm>
          <a:prstGeom prst="rect">
            <a:avLst/>
          </a:prstGeom>
          <a:noFill/>
        </p:spPr>
        <p:txBody>
          <a:bodyPr wrap="none" lIns="91407" tIns="45702" rIns="91407" bIns="45702" rtlCol="0">
            <a:spAutoFit/>
          </a:bodyPr>
          <a:lstStyle/>
          <a:p>
            <a:r>
              <a:rPr lang="en-US" sz="1500" dirty="0"/>
              <a:t>Risk Analyst</a:t>
            </a:r>
          </a:p>
        </p:txBody>
      </p:sp>
      <p:sp>
        <p:nvSpPr>
          <p:cNvPr id="177" name="TextBox 176"/>
          <p:cNvSpPr txBox="1"/>
          <p:nvPr/>
        </p:nvSpPr>
        <p:spPr>
          <a:xfrm>
            <a:off x="9018650" y="5629384"/>
            <a:ext cx="2226643" cy="323129"/>
          </a:xfrm>
          <a:prstGeom prst="rect">
            <a:avLst/>
          </a:prstGeom>
          <a:noFill/>
        </p:spPr>
        <p:txBody>
          <a:bodyPr wrap="none" lIns="91407" tIns="45702" rIns="91407" bIns="45702" rtlCol="0">
            <a:spAutoFit/>
          </a:bodyPr>
          <a:lstStyle/>
          <a:p>
            <a:r>
              <a:rPr lang="en-US" sz="1500" dirty="0"/>
              <a:t>Digital Distribution Suite</a:t>
            </a:r>
          </a:p>
        </p:txBody>
      </p:sp>
      <p:sp>
        <p:nvSpPr>
          <p:cNvPr id="178" name="Slide Number Placeholder 3"/>
          <p:cNvSpPr>
            <a:spLocks noGrp="1"/>
          </p:cNvSpPr>
          <p:nvPr>
            <p:ph type="sldNum" sz="quarter" idx="14"/>
          </p:nvPr>
        </p:nvSpPr>
        <p:spPr>
          <a:xfrm>
            <a:off x="8753995" y="6359950"/>
            <a:ext cx="2844368" cy="364290"/>
          </a:xfrm>
        </p:spPr>
        <p:txBody>
          <a:bodyPr/>
          <a:lstStyle/>
          <a:p>
            <a:pPr>
              <a:defRPr/>
            </a:pPr>
            <a:fld id="{9F324827-83F5-4730-89E2-C6BDABD73C41}" type="slidenum">
              <a:rPr lang="en-US" smtClean="0"/>
              <a:pPr>
                <a:defRPr/>
              </a:pPr>
              <a:t>10</a:t>
            </a:fld>
            <a:endParaRPr lang="en-US" dirty="0"/>
          </a:p>
        </p:txBody>
      </p:sp>
    </p:spTree>
    <p:extLst>
      <p:ext uri="{BB962C8B-B14F-4D97-AF65-F5344CB8AC3E}">
        <p14:creationId xmlns="" xmlns:p14="http://schemas.microsoft.com/office/powerpoint/2010/main" val="3630839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1733" dirty="0">
                <a:solidFill>
                  <a:schemeClr val="bg1"/>
                </a:solidFill>
                <a:cs typeface="Rockwell"/>
              </a:rPr>
              <a:t>Americas/Europe</a:t>
            </a:r>
            <a:endParaRPr lang="en-IN" sz="1733" dirty="0">
              <a:solidFill>
                <a:schemeClr val="bg1"/>
              </a:solidFill>
              <a:cs typeface="Rockwell"/>
            </a:endParaRPr>
          </a:p>
        </p:txBody>
      </p:sp>
      <p:sp>
        <p:nvSpPr>
          <p:cNvPr id="80" name="Slide Number Placeholder 3"/>
          <p:cNvSpPr>
            <a:spLocks noGrp="1"/>
          </p:cNvSpPr>
          <p:nvPr>
            <p:ph type="sldNum" sz="quarter" idx="12"/>
          </p:nvPr>
        </p:nvSpPr>
        <p:spPr/>
        <p:txBody>
          <a:bodyPr/>
          <a:lstStyle/>
          <a:p>
            <a:fld id="{13F39FD9-3788-4CE2-957A-E90A4E223FD4}" type="slidenum">
              <a:rPr lang="en-IN" sz="1333">
                <a:solidFill>
                  <a:srgbClr val="FFFFFF">
                    <a:lumMod val="50000"/>
                  </a:srgbClr>
                </a:solidFill>
              </a:rPr>
              <a:pPr/>
              <a:t>11</a:t>
            </a:fld>
            <a:endParaRPr lang="en-IN" dirty="0">
              <a:solidFill>
                <a:srgbClr val="FFFFFF">
                  <a:lumMod val="50000"/>
                </a:srgbClr>
              </a:solidFill>
            </a:endParaRPr>
          </a:p>
        </p:txBody>
      </p:sp>
      <p:sp>
        <p:nvSpPr>
          <p:cNvPr id="9" name="Rectangle 20"/>
          <p:cNvSpPr>
            <a:spLocks noChangeArrowheads="1"/>
          </p:cNvSpPr>
          <p:nvPr/>
        </p:nvSpPr>
        <p:spPr bwMode="auto">
          <a:xfrm>
            <a:off x="716249" y="1021342"/>
            <a:ext cx="2737703" cy="837445"/>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US" sz="1067" b="1" dirty="0">
                <a:solidFill>
                  <a:srgbClr val="676767"/>
                </a:solidFill>
                <a:latin typeface="Calibri"/>
                <a:cs typeface="+mn-cs"/>
              </a:rPr>
              <a:t>Integrated liquidity management</a:t>
            </a:r>
          </a:p>
          <a:p>
            <a:pPr marL="87786" lvl="1" indent="-87786" defTabSz="536056" fontAlgn="auto">
              <a:spcBef>
                <a:spcPts val="0"/>
              </a:spcBef>
              <a:spcAft>
                <a:spcPts val="0"/>
              </a:spcAft>
            </a:pPr>
            <a:r>
              <a:rPr lang="en-US" sz="1067" b="1" dirty="0">
                <a:solidFill>
                  <a:srgbClr val="676767"/>
                </a:solidFill>
                <a:latin typeface="Calibri"/>
                <a:cs typeface="+mn-cs"/>
              </a:rPr>
              <a:t>Sweeps, investment sweeps, pooling, </a:t>
            </a:r>
          </a:p>
          <a:p>
            <a:pPr marL="87786" lvl="1" indent="-87786" defTabSz="536056" fontAlgn="auto">
              <a:spcBef>
                <a:spcPts val="0"/>
              </a:spcBef>
              <a:spcAft>
                <a:spcPts val="0"/>
              </a:spcAft>
            </a:pPr>
            <a:r>
              <a:rPr lang="en-US" sz="1067" b="1" dirty="0">
                <a:solidFill>
                  <a:srgbClr val="676767"/>
                </a:solidFill>
                <a:latin typeface="Calibri"/>
                <a:cs typeface="+mn-cs"/>
              </a:rPr>
              <a:t>Inter company loans with corporate channel</a:t>
            </a:r>
          </a:p>
          <a:p>
            <a:pPr marL="0" lvl="1" indent="0" defTabSz="536056" fontAlgn="auto">
              <a:spcBef>
                <a:spcPts val="0"/>
              </a:spcBef>
              <a:spcAft>
                <a:spcPts val="0"/>
              </a:spcAft>
            </a:pPr>
            <a:r>
              <a:rPr lang="en-US" sz="1067" b="1" dirty="0">
                <a:solidFill>
                  <a:srgbClr val="008FD5"/>
                </a:solidFill>
                <a:latin typeface="Calibri"/>
                <a:cs typeface="+mn-cs"/>
              </a:rPr>
              <a:t>USA + 42 Countries</a:t>
            </a:r>
          </a:p>
        </p:txBody>
      </p:sp>
      <p:sp>
        <p:nvSpPr>
          <p:cNvPr id="13" name="Rectangle 20"/>
          <p:cNvSpPr>
            <a:spLocks noChangeArrowheads="1"/>
          </p:cNvSpPr>
          <p:nvPr/>
        </p:nvSpPr>
        <p:spPr bwMode="auto">
          <a:xfrm>
            <a:off x="3358340" y="1021342"/>
            <a:ext cx="2438083" cy="957847"/>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Liquidity management</a:t>
            </a:r>
          </a:p>
          <a:p>
            <a:pPr marL="87786" lvl="1" indent="-87786" defTabSz="536056" fontAlgn="auto">
              <a:spcBef>
                <a:spcPts val="0"/>
              </a:spcBef>
              <a:spcAft>
                <a:spcPts val="0"/>
              </a:spcAft>
            </a:pPr>
            <a:r>
              <a:rPr lang="en-IN" sz="1067" b="1" dirty="0">
                <a:solidFill>
                  <a:srgbClr val="676767"/>
                </a:solidFill>
                <a:latin typeface="Calibri"/>
                <a:cs typeface="+mn-cs"/>
              </a:rPr>
              <a:t>Sweeps, notional pooling, investment</a:t>
            </a:r>
          </a:p>
          <a:p>
            <a:pPr marL="87786" lvl="1" indent="-87786" defTabSz="536056" fontAlgn="auto">
              <a:spcBef>
                <a:spcPts val="0"/>
              </a:spcBef>
              <a:spcAft>
                <a:spcPts val="0"/>
              </a:spcAft>
            </a:pPr>
            <a:r>
              <a:rPr lang="en-IN" sz="1067" b="1" dirty="0">
                <a:solidFill>
                  <a:srgbClr val="676767"/>
                </a:solidFill>
                <a:latin typeface="Calibri"/>
                <a:cs typeface="+mn-cs"/>
              </a:rPr>
              <a:t>sweeps, inter company loans</a:t>
            </a:r>
          </a:p>
          <a:p>
            <a:pPr marL="0" lvl="1" indent="0" defTabSz="536056" fontAlgn="auto">
              <a:spcBef>
                <a:spcPts val="0"/>
              </a:spcBef>
              <a:spcAft>
                <a:spcPts val="0"/>
              </a:spcAft>
            </a:pPr>
            <a:r>
              <a:rPr lang="en-US" sz="1067" b="1" dirty="0">
                <a:solidFill>
                  <a:srgbClr val="004970"/>
                </a:solidFill>
                <a:latin typeface="Calibri"/>
                <a:cs typeface="+mn-cs"/>
              </a:rPr>
              <a:t> </a:t>
            </a:r>
            <a:r>
              <a:rPr lang="en-US" sz="1067" b="1" dirty="0">
                <a:solidFill>
                  <a:srgbClr val="008FD5"/>
                </a:solidFill>
                <a:latin typeface="Calibri"/>
                <a:cs typeface="+mn-cs"/>
              </a:rPr>
              <a:t>UK + 51 Countries</a:t>
            </a:r>
            <a:endParaRPr lang="en-IN" sz="1067" b="1" dirty="0">
              <a:solidFill>
                <a:srgbClr val="008FD5"/>
              </a:solidFill>
              <a:latin typeface="Calibri"/>
              <a:cs typeface="+mn-cs"/>
            </a:endParaRPr>
          </a:p>
        </p:txBody>
      </p:sp>
      <p:sp>
        <p:nvSpPr>
          <p:cNvPr id="14" name="Rectangle 20"/>
          <p:cNvSpPr>
            <a:spLocks noChangeArrowheads="1"/>
          </p:cNvSpPr>
          <p:nvPr/>
        </p:nvSpPr>
        <p:spPr bwMode="auto">
          <a:xfrm>
            <a:off x="6011489" y="1093363"/>
            <a:ext cx="1588614" cy="405587"/>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 UK</a:t>
            </a:r>
          </a:p>
        </p:txBody>
      </p:sp>
      <p:sp>
        <p:nvSpPr>
          <p:cNvPr id="15" name="Rectangle 20"/>
          <p:cNvSpPr>
            <a:spLocks noChangeArrowheads="1"/>
          </p:cNvSpPr>
          <p:nvPr/>
        </p:nvSpPr>
        <p:spPr bwMode="auto">
          <a:xfrm>
            <a:off x="8638026" y="1194078"/>
            <a:ext cx="2638109" cy="405587"/>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 UK, USA</a:t>
            </a:r>
          </a:p>
        </p:txBody>
      </p:sp>
      <p:sp>
        <p:nvSpPr>
          <p:cNvPr id="16" name="Rectangle 20"/>
          <p:cNvSpPr>
            <a:spLocks noChangeArrowheads="1"/>
          </p:cNvSpPr>
          <p:nvPr/>
        </p:nvSpPr>
        <p:spPr bwMode="auto">
          <a:xfrm>
            <a:off x="3343862" y="2518400"/>
            <a:ext cx="3149190" cy="825716"/>
          </a:xfrm>
          <a:prstGeom prst="rect">
            <a:avLst/>
          </a:prstGeom>
          <a:noFill/>
          <a:ln w="9525">
            <a:noFill/>
            <a:miter lim="800000"/>
            <a:headEnd/>
            <a:tailEnd/>
          </a:ln>
        </p:spPr>
        <p:txBody>
          <a:bodyPr lIns="93624" tIns="46856" rIns="93624" bIns="46856"/>
          <a:lstStyle/>
          <a:p>
            <a:pPr marL="228525" indent="-228525" defTabSz="536056" fontAlgn="auto">
              <a:spcBef>
                <a:spcPts val="0"/>
              </a:spcBef>
              <a:spcAft>
                <a:spcPts val="0"/>
              </a:spcAft>
            </a:pPr>
            <a:r>
              <a:rPr lang="en-IN" sz="1067" b="1" dirty="0">
                <a:solidFill>
                  <a:srgbClr val="676767"/>
                </a:solidFill>
                <a:latin typeface="Calibri"/>
                <a:cs typeface="+mn-cs"/>
              </a:rPr>
              <a:t>Payments HUB  for Spain and 12 countries</a:t>
            </a:r>
          </a:p>
          <a:p>
            <a:pPr marL="228525" indent="-228525" defTabSz="536056" fontAlgn="auto">
              <a:spcBef>
                <a:spcPts val="0"/>
              </a:spcBef>
              <a:spcAft>
                <a:spcPts val="0"/>
              </a:spcAft>
            </a:pPr>
            <a:r>
              <a:rPr lang="en-IN" sz="1067" b="1" dirty="0">
                <a:solidFill>
                  <a:srgbClr val="676767"/>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 Spain</a:t>
            </a:r>
          </a:p>
        </p:txBody>
      </p:sp>
      <p:cxnSp>
        <p:nvCxnSpPr>
          <p:cNvPr id="25" name="Straight Connector 24"/>
          <p:cNvCxnSpPr/>
          <p:nvPr/>
        </p:nvCxnSpPr>
        <p:spPr>
          <a:xfrm>
            <a:off x="644343" y="3328172"/>
            <a:ext cx="11341452" cy="14987"/>
          </a:xfrm>
          <a:prstGeom prst="line">
            <a:avLst/>
          </a:prstGeom>
          <a:ln w="19050">
            <a:solidFill>
              <a:srgbClr val="BD965D"/>
            </a:solidFill>
            <a:prstDash val="dot"/>
          </a:ln>
        </p:spPr>
        <p:style>
          <a:lnRef idx="1">
            <a:schemeClr val="accent6"/>
          </a:lnRef>
          <a:fillRef idx="0">
            <a:schemeClr val="accent6"/>
          </a:fillRef>
          <a:effectRef idx="0">
            <a:schemeClr val="accent6"/>
          </a:effectRef>
          <a:fontRef idx="minor">
            <a:schemeClr val="tx1"/>
          </a:fontRef>
        </p:style>
      </p:cxnSp>
      <p:sp>
        <p:nvSpPr>
          <p:cNvPr id="27" name="Rectangle 20"/>
          <p:cNvSpPr>
            <a:spLocks noChangeArrowheads="1"/>
          </p:cNvSpPr>
          <p:nvPr/>
        </p:nvSpPr>
        <p:spPr bwMode="auto">
          <a:xfrm>
            <a:off x="893596" y="4039540"/>
            <a:ext cx="2458768" cy="707619"/>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liquidity management with</a:t>
            </a:r>
          </a:p>
          <a:p>
            <a:pPr marL="87786" lvl="1" indent="-87786" defTabSz="536056" fontAlgn="auto">
              <a:spcBef>
                <a:spcPts val="0"/>
              </a:spcBef>
              <a:spcAft>
                <a:spcPts val="0"/>
              </a:spcAft>
            </a:pPr>
            <a:r>
              <a:rPr lang="en-IN" sz="1067" b="1" dirty="0">
                <a:solidFill>
                  <a:prstClr val="black"/>
                </a:solidFill>
                <a:latin typeface="Calibri"/>
                <a:cs typeface="+mn-cs"/>
              </a:rPr>
              <a:t>corporate channel , s</a:t>
            </a:r>
            <a:r>
              <a:rPr lang="en-US" sz="1067" b="1" dirty="0">
                <a:solidFill>
                  <a:prstClr val="black"/>
                </a:solidFill>
                <a:latin typeface="Calibri"/>
                <a:cs typeface="+mn-cs"/>
              </a:rPr>
              <a:t>weeps, pooling, </a:t>
            </a:r>
          </a:p>
          <a:p>
            <a:pPr marL="87786" lvl="1" indent="-87786" defTabSz="536056" fontAlgn="auto">
              <a:spcBef>
                <a:spcPts val="0"/>
              </a:spcBef>
              <a:spcAft>
                <a:spcPts val="0"/>
              </a:spcAft>
            </a:pPr>
            <a:r>
              <a:rPr lang="en-US" sz="1067" b="1" dirty="0">
                <a:solidFill>
                  <a:prstClr val="black"/>
                </a:solidFill>
                <a:latin typeface="Calibri"/>
                <a:cs typeface="+mn-cs"/>
              </a:rPr>
              <a:t>inter company loans</a:t>
            </a:r>
          </a:p>
          <a:p>
            <a:pPr marL="0" lvl="1" indent="0" defTabSz="536056" fontAlgn="auto">
              <a:spcBef>
                <a:spcPts val="0"/>
              </a:spcBef>
              <a:spcAft>
                <a:spcPts val="0"/>
              </a:spcAft>
            </a:pPr>
            <a:r>
              <a:rPr lang="en-IN" sz="1067" b="1" dirty="0">
                <a:solidFill>
                  <a:srgbClr val="004970"/>
                </a:solidFill>
                <a:latin typeface="Calibri"/>
                <a:cs typeface="+mn-cs"/>
              </a:rPr>
              <a:t> </a:t>
            </a:r>
            <a:r>
              <a:rPr lang="en-IN" sz="1067" b="1" dirty="0">
                <a:solidFill>
                  <a:srgbClr val="008FD5"/>
                </a:solidFill>
                <a:latin typeface="Calibri"/>
                <a:cs typeface="+mn-cs"/>
              </a:rPr>
              <a:t>Singapore + 9 Countries</a:t>
            </a:r>
          </a:p>
        </p:txBody>
      </p:sp>
      <p:sp>
        <p:nvSpPr>
          <p:cNvPr id="29" name="Rectangle 20"/>
          <p:cNvSpPr>
            <a:spLocks noChangeArrowheads="1"/>
          </p:cNvSpPr>
          <p:nvPr/>
        </p:nvSpPr>
        <p:spPr bwMode="auto">
          <a:xfrm>
            <a:off x="5890485" y="3952905"/>
            <a:ext cx="2541222" cy="729218"/>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cash management (corporate</a:t>
            </a:r>
          </a:p>
          <a:p>
            <a:pPr marL="87786" lvl="1" indent="-87786" defTabSz="536056" fontAlgn="auto">
              <a:spcBef>
                <a:spcPts val="0"/>
              </a:spcBef>
              <a:spcAft>
                <a:spcPts val="0"/>
              </a:spcAft>
            </a:pPr>
            <a:r>
              <a:rPr lang="en-IN" sz="1067" b="1" dirty="0">
                <a:solidFill>
                  <a:prstClr val="black"/>
                </a:solidFill>
                <a:latin typeface="Calibri"/>
                <a:cs typeface="+mn-cs"/>
              </a:rPr>
              <a:t>Channel with collections &amp; receivables,</a:t>
            </a:r>
          </a:p>
          <a:p>
            <a:pPr marL="87786" lvl="1" indent="-87786" defTabSz="536056" fontAlgn="auto">
              <a:spcBef>
                <a:spcPts val="0"/>
              </a:spcBef>
              <a:spcAft>
                <a:spcPts val="0"/>
              </a:spcAft>
            </a:pPr>
            <a:r>
              <a:rPr lang="en-IN" sz="1067" b="1" dirty="0">
                <a:solidFill>
                  <a:prstClr val="black"/>
                </a:solidFill>
                <a:latin typeface="Calibri"/>
                <a:cs typeface="+mn-cs"/>
              </a:rPr>
              <a:t>Payments, supply chain finance, liquidity,</a:t>
            </a:r>
          </a:p>
          <a:p>
            <a:pPr marL="87786" lvl="1" indent="-87786" defTabSz="536056" fontAlgn="auto">
              <a:spcBef>
                <a:spcPts val="0"/>
              </a:spcBef>
              <a:spcAft>
                <a:spcPts val="0"/>
              </a:spcAft>
            </a:pPr>
            <a:r>
              <a:rPr lang="en-IN" sz="1067" b="1" dirty="0">
                <a:solidFill>
                  <a:prstClr val="black"/>
                </a:solidFill>
                <a:latin typeface="Calibri"/>
                <a:cs typeface="+mn-cs"/>
              </a:rPr>
              <a:t> Host to host connectivity)</a:t>
            </a:r>
          </a:p>
          <a:p>
            <a:pPr marL="87786" lvl="1" indent="-87786" defTabSz="536056" fontAlgn="auto">
              <a:spcBef>
                <a:spcPts val="0"/>
              </a:spcBef>
              <a:spcAft>
                <a:spcPts val="0"/>
              </a:spcAft>
            </a:pPr>
            <a:r>
              <a:rPr lang="en-IN" sz="1067" b="1" dirty="0">
                <a:solidFill>
                  <a:srgbClr val="008FD5"/>
                </a:solidFill>
                <a:latin typeface="Calibri"/>
                <a:cs typeface="+mn-cs"/>
              </a:rPr>
              <a:t> Indonesia: partially live</a:t>
            </a:r>
          </a:p>
        </p:txBody>
      </p:sp>
      <p:sp>
        <p:nvSpPr>
          <p:cNvPr id="30" name="Rectangle 20"/>
          <p:cNvSpPr>
            <a:spLocks noChangeArrowheads="1"/>
          </p:cNvSpPr>
          <p:nvPr/>
        </p:nvSpPr>
        <p:spPr bwMode="auto">
          <a:xfrm>
            <a:off x="8533289" y="3961800"/>
            <a:ext cx="2844430" cy="595210"/>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cash management (corporate</a:t>
            </a:r>
          </a:p>
          <a:p>
            <a:pPr marL="87786" lvl="1" indent="-87786" defTabSz="536056" fontAlgn="auto">
              <a:spcBef>
                <a:spcPts val="0"/>
              </a:spcBef>
              <a:spcAft>
                <a:spcPts val="0"/>
              </a:spcAft>
            </a:pPr>
            <a:r>
              <a:rPr lang="en-IN" sz="1067" b="1" dirty="0">
                <a:solidFill>
                  <a:prstClr val="black"/>
                </a:solidFill>
                <a:latin typeface="Calibri"/>
                <a:cs typeface="+mn-cs"/>
              </a:rPr>
              <a:t>Channel with collections&amp; receivables,</a:t>
            </a:r>
          </a:p>
          <a:p>
            <a:pPr marL="87786" lvl="1" indent="-87786" defTabSz="536056" fontAlgn="auto">
              <a:spcBef>
                <a:spcPts val="0"/>
              </a:spcBef>
              <a:spcAft>
                <a:spcPts val="0"/>
              </a:spcAft>
            </a:pPr>
            <a:r>
              <a:rPr lang="en-IN" sz="1067" b="1" dirty="0">
                <a:solidFill>
                  <a:prstClr val="black"/>
                </a:solidFill>
                <a:latin typeface="Calibri"/>
                <a:cs typeface="+mn-cs"/>
              </a:rPr>
              <a:t>Payments, supply chain finance,</a:t>
            </a:r>
          </a:p>
          <a:p>
            <a:pPr marL="87786" lvl="1" indent="-87786" defTabSz="536056" fontAlgn="auto">
              <a:spcBef>
                <a:spcPts val="0"/>
              </a:spcBef>
              <a:spcAft>
                <a:spcPts val="0"/>
              </a:spcAft>
            </a:pPr>
            <a:r>
              <a:rPr lang="en-IN" sz="1067" b="1" dirty="0">
                <a:solidFill>
                  <a:prstClr val="black"/>
                </a:solidFill>
                <a:latin typeface="Calibri"/>
                <a:cs typeface="+mn-cs"/>
              </a:rPr>
              <a:t>Liquidity, host to host connectivity)</a:t>
            </a:r>
          </a:p>
          <a:p>
            <a:pPr marL="0" lvl="1" indent="0" defTabSz="536056" fontAlgn="auto">
              <a:spcBef>
                <a:spcPts val="0"/>
              </a:spcBef>
              <a:spcAft>
                <a:spcPts val="0"/>
              </a:spcAft>
            </a:pPr>
            <a:r>
              <a:rPr lang="en-IN" sz="1067" b="1" dirty="0">
                <a:solidFill>
                  <a:srgbClr val="008FD5"/>
                </a:solidFill>
                <a:latin typeface="Calibri"/>
                <a:cs typeface="+mn-cs"/>
              </a:rPr>
              <a:t> Malaysia</a:t>
            </a:r>
          </a:p>
        </p:txBody>
      </p:sp>
      <p:sp>
        <p:nvSpPr>
          <p:cNvPr id="41" name="Rectangle 20"/>
          <p:cNvSpPr>
            <a:spLocks noChangeArrowheads="1"/>
          </p:cNvSpPr>
          <p:nvPr/>
        </p:nvSpPr>
        <p:spPr bwMode="auto">
          <a:xfrm>
            <a:off x="3250782" y="4039537"/>
            <a:ext cx="2600644" cy="571095"/>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collections &amp; receivables</a:t>
            </a:r>
          </a:p>
          <a:p>
            <a:pPr marL="87786" lvl="1" indent="-87786" defTabSz="536056" fontAlgn="auto">
              <a:spcBef>
                <a:spcPts val="0"/>
              </a:spcBef>
              <a:spcAft>
                <a:spcPts val="0"/>
              </a:spcAft>
            </a:pPr>
            <a:r>
              <a:rPr lang="en-IN" sz="1067" b="1" dirty="0">
                <a:solidFill>
                  <a:prstClr val="black"/>
                </a:solidFill>
                <a:latin typeface="Calibri"/>
                <a:cs typeface="+mn-cs"/>
              </a:rPr>
              <a:t>management</a:t>
            </a:r>
          </a:p>
          <a:p>
            <a:pPr marL="0" lvl="1" indent="0" defTabSz="536056" fontAlgn="auto">
              <a:spcBef>
                <a:spcPts val="0"/>
              </a:spcBef>
              <a:spcAft>
                <a:spcPts val="0"/>
              </a:spcAft>
            </a:pPr>
            <a:r>
              <a:rPr lang="en-IN" sz="1067" b="1" dirty="0">
                <a:solidFill>
                  <a:srgbClr val="008FD5"/>
                </a:solidFill>
                <a:latin typeface="Calibri"/>
                <a:cs typeface="+mn-cs"/>
              </a:rPr>
              <a:t> India</a:t>
            </a:r>
          </a:p>
        </p:txBody>
      </p:sp>
      <p:sp>
        <p:nvSpPr>
          <p:cNvPr id="42" name="Rectangle 20"/>
          <p:cNvSpPr>
            <a:spLocks noChangeArrowheads="1"/>
          </p:cNvSpPr>
          <p:nvPr/>
        </p:nvSpPr>
        <p:spPr bwMode="auto">
          <a:xfrm>
            <a:off x="3047606" y="5640299"/>
            <a:ext cx="2660813" cy="939827"/>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cash management with</a:t>
            </a:r>
          </a:p>
          <a:p>
            <a:pPr marL="87786" lvl="1" indent="-87786" defTabSz="536056" fontAlgn="auto">
              <a:spcBef>
                <a:spcPts val="0"/>
              </a:spcBef>
              <a:spcAft>
                <a:spcPts val="0"/>
              </a:spcAft>
            </a:pPr>
            <a:r>
              <a:rPr lang="en-IN" sz="1067" b="1" dirty="0">
                <a:solidFill>
                  <a:prstClr val="black"/>
                </a:solidFill>
                <a:latin typeface="Calibri"/>
                <a:cs typeface="+mn-cs"/>
              </a:rPr>
              <a:t>corporate channel  - payments, collections and receivables, supply chain finance</a:t>
            </a:r>
          </a:p>
          <a:p>
            <a:pPr marL="0" lvl="1" indent="0" defTabSz="536056" fontAlgn="auto">
              <a:spcBef>
                <a:spcPts val="0"/>
              </a:spcBef>
              <a:spcAft>
                <a:spcPts val="0"/>
              </a:spcAft>
            </a:pPr>
            <a:r>
              <a:rPr lang="en-IN" sz="1067" b="1" dirty="0">
                <a:solidFill>
                  <a:srgbClr val="004970"/>
                </a:solidFill>
                <a:latin typeface="Calibri"/>
                <a:cs typeface="+mn-cs"/>
              </a:rPr>
              <a:t> </a:t>
            </a:r>
            <a:r>
              <a:rPr lang="en-IN" sz="1067" b="1" dirty="0">
                <a:solidFill>
                  <a:srgbClr val="008FD5"/>
                </a:solidFill>
                <a:latin typeface="Calibri"/>
                <a:cs typeface="+mn-cs"/>
              </a:rPr>
              <a:t>India</a:t>
            </a:r>
          </a:p>
        </p:txBody>
      </p:sp>
      <p:sp>
        <p:nvSpPr>
          <p:cNvPr id="44" name="Rectangle 20"/>
          <p:cNvSpPr>
            <a:spLocks noChangeArrowheads="1"/>
          </p:cNvSpPr>
          <p:nvPr/>
        </p:nvSpPr>
        <p:spPr bwMode="auto">
          <a:xfrm>
            <a:off x="8619291" y="5531588"/>
            <a:ext cx="2961603" cy="1065836"/>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prstClr val="black"/>
                </a:solidFill>
                <a:latin typeface="Calibri"/>
                <a:cs typeface="+mn-cs"/>
              </a:rPr>
              <a:t>Integrated cash management &amp;</a:t>
            </a:r>
          </a:p>
          <a:p>
            <a:pPr marL="87786" lvl="1" indent="-87786" defTabSz="536056" fontAlgn="auto">
              <a:spcBef>
                <a:spcPts val="0"/>
              </a:spcBef>
              <a:spcAft>
                <a:spcPts val="0"/>
              </a:spcAft>
            </a:pPr>
            <a:r>
              <a:rPr lang="en-IN" sz="1067" b="1" dirty="0">
                <a:solidFill>
                  <a:prstClr val="black"/>
                </a:solidFill>
                <a:latin typeface="Calibri"/>
                <a:cs typeface="+mn-cs"/>
              </a:rPr>
              <a:t>corporate channel with collections</a:t>
            </a:r>
          </a:p>
          <a:p>
            <a:pPr marL="87786" lvl="1" indent="-87786" defTabSz="536056" fontAlgn="auto">
              <a:spcBef>
                <a:spcPts val="0"/>
              </a:spcBef>
              <a:spcAft>
                <a:spcPts val="0"/>
              </a:spcAft>
            </a:pPr>
            <a:r>
              <a:rPr lang="en-IN" sz="1067" b="1" dirty="0">
                <a:solidFill>
                  <a:prstClr val="black"/>
                </a:solidFill>
                <a:latin typeface="Calibri"/>
                <a:cs typeface="+mn-cs"/>
              </a:rPr>
              <a:t>and receivables , payments</a:t>
            </a:r>
          </a:p>
          <a:p>
            <a:pPr marL="0" lvl="1" indent="0" defTabSz="536056" fontAlgn="auto">
              <a:spcBef>
                <a:spcPts val="0"/>
              </a:spcBef>
              <a:spcAft>
                <a:spcPts val="0"/>
              </a:spcAft>
            </a:pPr>
            <a:r>
              <a:rPr lang="en-IN" sz="1067" b="1" dirty="0">
                <a:solidFill>
                  <a:srgbClr val="004970"/>
                </a:solidFill>
                <a:latin typeface="Calibri"/>
                <a:cs typeface="+mn-cs"/>
              </a:rPr>
              <a:t> </a:t>
            </a:r>
            <a:r>
              <a:rPr lang="en-IN" sz="1067" b="1" dirty="0">
                <a:solidFill>
                  <a:srgbClr val="008FD5"/>
                </a:solidFill>
                <a:latin typeface="Calibri"/>
                <a:cs typeface="+mn-cs"/>
              </a:rPr>
              <a:t>India</a:t>
            </a:r>
            <a:r>
              <a:rPr lang="en-IN" sz="1067" b="1" dirty="0">
                <a:solidFill>
                  <a:srgbClr val="558ED5"/>
                </a:solidFill>
                <a:latin typeface="Calibri"/>
                <a:cs typeface="+mn-cs"/>
              </a:rPr>
              <a:t> </a:t>
            </a:r>
          </a:p>
        </p:txBody>
      </p:sp>
      <p:pic>
        <p:nvPicPr>
          <p:cNvPr id="47" name="Picture 4"/>
          <p:cNvPicPr>
            <a:picLocks noChangeAspect="1" noChangeArrowheads="1"/>
          </p:cNvPicPr>
          <p:nvPr/>
        </p:nvPicPr>
        <p:blipFill>
          <a:blip r:embed="rId2" cstate="print"/>
          <a:stretch>
            <a:fillRect/>
          </a:stretch>
        </p:blipFill>
        <p:spPr bwMode="auto">
          <a:xfrm>
            <a:off x="3536117" y="695221"/>
            <a:ext cx="1422215" cy="257660"/>
          </a:xfrm>
          <a:prstGeom prst="rect">
            <a:avLst/>
          </a:prstGeom>
          <a:noFill/>
          <a:ln>
            <a:noFill/>
          </a:ln>
        </p:spPr>
      </p:pic>
      <p:pic>
        <p:nvPicPr>
          <p:cNvPr id="61" name="Picture 5"/>
          <p:cNvPicPr>
            <a:picLocks noChangeAspect="1" noChangeArrowheads="1"/>
          </p:cNvPicPr>
          <p:nvPr/>
        </p:nvPicPr>
        <p:blipFill>
          <a:blip r:embed="rId3" cstate="email"/>
          <a:stretch>
            <a:fillRect/>
          </a:stretch>
        </p:blipFill>
        <p:spPr bwMode="auto">
          <a:xfrm>
            <a:off x="5993624" y="3467902"/>
            <a:ext cx="893175" cy="500092"/>
          </a:xfrm>
          <a:prstGeom prst="rect">
            <a:avLst/>
          </a:prstGeom>
          <a:noFill/>
          <a:ln>
            <a:noFill/>
          </a:ln>
        </p:spPr>
      </p:pic>
      <p:sp>
        <p:nvSpPr>
          <p:cNvPr id="2050" name="AutoShape 2" descr="Image result for Hong Leong"/>
          <p:cNvSpPr>
            <a:spLocks noChangeAspect="1" noChangeArrowheads="1"/>
          </p:cNvSpPr>
          <p:nvPr/>
        </p:nvSpPr>
        <p:spPr bwMode="auto">
          <a:xfrm>
            <a:off x="207620" y="22812"/>
            <a:ext cx="406348" cy="304525"/>
          </a:xfrm>
          <a:prstGeom prst="rect">
            <a:avLst/>
          </a:prstGeom>
          <a:noFill/>
        </p:spPr>
        <p:txBody>
          <a:bodyPr vert="horz" wrap="square" lIns="107249" tIns="53611" rIns="107249" bIns="53611" numCol="1" anchor="t" anchorCtr="0" compatLnSpc="1">
            <a:prstTxWarp prst="textNoShape">
              <a:avLst/>
            </a:prstTxWarp>
          </a:bodyPr>
          <a:lstStyle/>
          <a:p>
            <a:pPr defTabSz="536056" fontAlgn="auto">
              <a:spcBef>
                <a:spcPts val="0"/>
              </a:spcBef>
              <a:spcAft>
                <a:spcPts val="0"/>
              </a:spcAft>
            </a:pPr>
            <a:endParaRPr lang="en-US" sz="3867" dirty="0">
              <a:solidFill>
                <a:prstClr val="black"/>
              </a:solidFill>
              <a:latin typeface="Calibri"/>
              <a:cs typeface="+mn-cs"/>
            </a:endParaRPr>
          </a:p>
        </p:txBody>
      </p:sp>
      <p:pic>
        <p:nvPicPr>
          <p:cNvPr id="2051" name="Picture 3"/>
          <p:cNvPicPr>
            <a:picLocks noChangeAspect="1" noChangeArrowheads="1"/>
          </p:cNvPicPr>
          <p:nvPr/>
        </p:nvPicPr>
        <p:blipFill>
          <a:blip r:embed="rId4" cstate="email"/>
          <a:stretch>
            <a:fillRect/>
          </a:stretch>
        </p:blipFill>
        <p:spPr bwMode="auto">
          <a:xfrm>
            <a:off x="8678814" y="3480388"/>
            <a:ext cx="1625388" cy="461567"/>
          </a:xfrm>
          <a:prstGeom prst="rect">
            <a:avLst/>
          </a:prstGeom>
          <a:noFill/>
          <a:ln>
            <a:noFill/>
          </a:ln>
        </p:spPr>
      </p:pic>
      <p:pic>
        <p:nvPicPr>
          <p:cNvPr id="2052" name="Picture 4"/>
          <p:cNvPicPr>
            <a:picLocks noChangeAspect="1" noChangeArrowheads="1"/>
          </p:cNvPicPr>
          <p:nvPr/>
        </p:nvPicPr>
        <p:blipFill rotWithShape="1">
          <a:blip r:embed="rId5" cstate="email"/>
          <a:srcRect t="-2168"/>
          <a:stretch/>
        </p:blipFill>
        <p:spPr bwMode="auto">
          <a:xfrm>
            <a:off x="3390463" y="4750901"/>
            <a:ext cx="1203431" cy="706399"/>
          </a:xfrm>
          <a:prstGeom prst="rect">
            <a:avLst/>
          </a:prstGeom>
          <a:noFill/>
          <a:ln>
            <a:noFill/>
          </a:ln>
        </p:spPr>
      </p:pic>
      <p:pic>
        <p:nvPicPr>
          <p:cNvPr id="2054" name="Picture 6"/>
          <p:cNvPicPr>
            <a:picLocks noChangeAspect="1" noChangeArrowheads="1"/>
          </p:cNvPicPr>
          <p:nvPr/>
        </p:nvPicPr>
        <p:blipFill>
          <a:blip r:embed="rId6" cstate="email"/>
          <a:stretch>
            <a:fillRect/>
          </a:stretch>
        </p:blipFill>
        <p:spPr bwMode="auto">
          <a:xfrm>
            <a:off x="8634877" y="5055770"/>
            <a:ext cx="1422215" cy="406494"/>
          </a:xfrm>
          <a:prstGeom prst="rect">
            <a:avLst/>
          </a:prstGeom>
          <a:noFill/>
          <a:ln>
            <a:noFill/>
          </a:ln>
        </p:spPr>
      </p:pic>
      <p:sp>
        <p:nvSpPr>
          <p:cNvPr id="63" name="Title 1"/>
          <p:cNvSpPr txBox="1">
            <a:spLocks/>
          </p:cNvSpPr>
          <p:nvPr/>
        </p:nvSpPr>
        <p:spPr>
          <a:xfrm rot="16200000">
            <a:off x="-596348" y="4161502"/>
            <a:ext cx="1972144" cy="642768"/>
          </a:xfrm>
          <a:prstGeom prst="rect">
            <a:avLst/>
          </a:prstGeom>
        </p:spPr>
        <p:txBody>
          <a:bodyPr vert="horz" lIns="107249" tIns="53611" rIns="107249" bIns="53611" rtlCol="0" anchor="ctr">
            <a:noAutofit/>
          </a:bodyPr>
          <a:lstStyle/>
          <a:p>
            <a:pPr defTabSz="1072045" fontAlgn="auto">
              <a:spcBef>
                <a:spcPts val="0"/>
              </a:spcBef>
              <a:spcAft>
                <a:spcPts val="0"/>
              </a:spcAft>
              <a:defRPr/>
            </a:pPr>
            <a:r>
              <a:rPr lang="en-IN" sz="1600" b="1" dirty="0">
                <a:solidFill>
                  <a:srgbClr val="676767"/>
                </a:solidFill>
                <a:latin typeface="Calibri"/>
                <a:cs typeface="Rockwell"/>
              </a:rPr>
              <a:t>Asia Pacific</a:t>
            </a:r>
          </a:p>
        </p:txBody>
      </p:sp>
      <p:pic>
        <p:nvPicPr>
          <p:cNvPr id="34" name="Picture 33"/>
          <p:cNvPicPr/>
          <p:nvPr/>
        </p:nvPicPr>
        <p:blipFill rotWithShape="1">
          <a:blip r:embed="rId7" cstate="email">
            <a:extLst>
              <a:ext uri="{28A0092B-C50C-407E-A947-70E740481C1C}">
                <a14:useLocalDpi xmlns="" xmlns:a14="http://schemas.microsoft.com/office/drawing/2010/main"/>
              </a:ext>
            </a:extLst>
          </a:blip>
          <a:srcRect/>
          <a:stretch/>
        </p:blipFill>
        <p:spPr bwMode="auto">
          <a:xfrm>
            <a:off x="5992071" y="5070764"/>
            <a:ext cx="1155891" cy="451225"/>
          </a:xfrm>
          <a:prstGeom prst="rect">
            <a:avLst/>
          </a:prstGeom>
          <a:noFill/>
          <a:ln>
            <a:noFill/>
          </a:ln>
        </p:spPr>
      </p:pic>
      <p:sp>
        <p:nvSpPr>
          <p:cNvPr id="4" name="TextBox 3"/>
          <p:cNvSpPr txBox="1"/>
          <p:nvPr/>
        </p:nvSpPr>
        <p:spPr>
          <a:xfrm>
            <a:off x="5883343" y="5671599"/>
            <a:ext cx="2446774" cy="929543"/>
          </a:xfrm>
          <a:prstGeom prst="rect">
            <a:avLst/>
          </a:prstGeom>
          <a:noFill/>
        </p:spPr>
        <p:txBody>
          <a:bodyPr wrap="square" lIns="107249" tIns="53611" rIns="107249" bIns="53611" rtlCol="0">
            <a:spAutoFit/>
          </a:bodyPr>
          <a:lstStyle/>
          <a:p>
            <a:pPr defTabSz="536056" fontAlgn="auto">
              <a:spcBef>
                <a:spcPts val="0"/>
              </a:spcBef>
              <a:spcAft>
                <a:spcPts val="0"/>
              </a:spcAft>
            </a:pPr>
            <a:r>
              <a:rPr lang="en-US" sz="1067" b="1" dirty="0">
                <a:solidFill>
                  <a:prstClr val="black"/>
                </a:solidFill>
                <a:latin typeface="Calibri"/>
                <a:cs typeface="+mn-cs"/>
              </a:rPr>
              <a:t>Integrated cash management with account services, payments, liquidity, collection &amp; receivables with corporate channel  </a:t>
            </a:r>
          </a:p>
          <a:p>
            <a:pPr defTabSz="536056" fontAlgn="auto">
              <a:spcBef>
                <a:spcPts val="0"/>
              </a:spcBef>
              <a:spcAft>
                <a:spcPts val="0"/>
              </a:spcAft>
            </a:pPr>
            <a:r>
              <a:rPr lang="en-US" sz="1067" b="1" dirty="0">
                <a:solidFill>
                  <a:srgbClr val="008FD5"/>
                </a:solidFill>
                <a:latin typeface="Calibri"/>
                <a:cs typeface="+mn-cs"/>
              </a:rPr>
              <a:t>India</a:t>
            </a:r>
            <a:r>
              <a:rPr lang="en-US" sz="1067" b="1" dirty="0">
                <a:solidFill>
                  <a:srgbClr val="004970"/>
                </a:solidFill>
                <a:latin typeface="Calibri"/>
                <a:cs typeface="+mn-cs"/>
              </a:rPr>
              <a:t> </a:t>
            </a:r>
          </a:p>
        </p:txBody>
      </p:sp>
      <p:sp>
        <p:nvSpPr>
          <p:cNvPr id="37" name="Rectangle 20"/>
          <p:cNvSpPr>
            <a:spLocks noChangeArrowheads="1"/>
          </p:cNvSpPr>
          <p:nvPr/>
        </p:nvSpPr>
        <p:spPr bwMode="auto">
          <a:xfrm>
            <a:off x="711109" y="2527384"/>
            <a:ext cx="2035956" cy="496092"/>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Sweden + 4 Countries</a:t>
            </a:r>
          </a:p>
        </p:txBody>
      </p:sp>
      <p:pic>
        <p:nvPicPr>
          <p:cNvPr id="6" name="Picture 3"/>
          <p:cNvPicPr>
            <a:picLocks noChangeAspect="1" noChangeArrowheads="1"/>
          </p:cNvPicPr>
          <p:nvPr/>
        </p:nvPicPr>
        <p:blipFill>
          <a:blip r:embed="rId8" cstate="email">
            <a:extLst>
              <a:ext uri="{28A0092B-C50C-407E-A947-70E740481C1C}">
                <a14:useLocalDpi xmlns="" xmlns:a14="http://schemas.microsoft.com/office/drawing/2010/main"/>
              </a:ext>
            </a:extLst>
          </a:blip>
          <a:stretch>
            <a:fillRect/>
          </a:stretch>
        </p:blipFill>
        <p:spPr bwMode="auto">
          <a:xfrm>
            <a:off x="6114631" y="2007065"/>
            <a:ext cx="1625395" cy="3048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9" name="Rectangle 20"/>
          <p:cNvSpPr>
            <a:spLocks noChangeArrowheads="1"/>
          </p:cNvSpPr>
          <p:nvPr/>
        </p:nvSpPr>
        <p:spPr bwMode="auto">
          <a:xfrm>
            <a:off x="6011490" y="2527383"/>
            <a:ext cx="2130175" cy="707619"/>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Corporate payment decisioning</a:t>
            </a:r>
          </a:p>
          <a:p>
            <a:pPr marL="0" lvl="1" indent="0" defTabSz="536056" fontAlgn="auto">
              <a:spcBef>
                <a:spcPts val="0"/>
              </a:spcBef>
              <a:spcAft>
                <a:spcPts val="0"/>
              </a:spcAft>
            </a:pPr>
            <a:r>
              <a:rPr lang="en-IN" sz="1067" b="1" dirty="0">
                <a:solidFill>
                  <a:srgbClr val="008FD5"/>
                </a:solidFill>
                <a:latin typeface="Calibri"/>
                <a:cs typeface="+mn-cs"/>
              </a:rPr>
              <a:t> UK</a:t>
            </a:r>
          </a:p>
        </p:txBody>
      </p:sp>
      <p:pic>
        <p:nvPicPr>
          <p:cNvPr id="11" name="Picture 6"/>
          <p:cNvPicPr>
            <a:picLocks noChangeAspect="1" noChangeArrowheads="1"/>
          </p:cNvPicPr>
          <p:nvPr/>
        </p:nvPicPr>
        <p:blipFill>
          <a:blip r:embed="rId9" cstate="email">
            <a:extLst>
              <a:ext uri="{28A0092B-C50C-407E-A947-70E740481C1C}">
                <a14:useLocalDpi xmlns="" xmlns:a14="http://schemas.microsoft.com/office/drawing/2010/main"/>
              </a:ext>
            </a:extLst>
          </a:blip>
          <a:stretch>
            <a:fillRect/>
          </a:stretch>
        </p:blipFill>
        <p:spPr bwMode="auto">
          <a:xfrm>
            <a:off x="1015868" y="5055773"/>
            <a:ext cx="1312042" cy="3541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0" name="Rectangle 20"/>
          <p:cNvSpPr>
            <a:spLocks noChangeArrowheads="1"/>
          </p:cNvSpPr>
          <p:nvPr/>
        </p:nvSpPr>
        <p:spPr bwMode="auto">
          <a:xfrm>
            <a:off x="943796" y="5641056"/>
            <a:ext cx="2103813" cy="837445"/>
          </a:xfrm>
          <a:prstGeom prst="rect">
            <a:avLst/>
          </a:prstGeom>
          <a:noFill/>
          <a:ln w="9525">
            <a:noFill/>
            <a:miter lim="800000"/>
            <a:headEnd/>
            <a:tailEnd/>
          </a:ln>
        </p:spPr>
        <p:txBody>
          <a:bodyPr lIns="93624" tIns="46856" rIns="93624" bIns="46856"/>
          <a:lstStyle/>
          <a:p>
            <a:pPr marL="0" lvl="1" indent="0" defTabSz="536056" fontAlgn="auto">
              <a:spcBef>
                <a:spcPts val="0"/>
              </a:spcBef>
              <a:spcAft>
                <a:spcPts val="0"/>
              </a:spcAft>
            </a:pPr>
            <a:r>
              <a:rPr lang="en-IN" sz="1067" b="1" dirty="0">
                <a:solidFill>
                  <a:prstClr val="black"/>
                </a:solidFill>
                <a:latin typeface="Calibri"/>
                <a:cs typeface="+mn-cs"/>
              </a:rPr>
              <a:t>Trade and supply chain finance with corporate channel integrated </a:t>
            </a:r>
          </a:p>
          <a:p>
            <a:pPr marL="0" lvl="1" indent="0" defTabSz="536056" fontAlgn="auto">
              <a:spcBef>
                <a:spcPts val="0"/>
              </a:spcBef>
              <a:spcAft>
                <a:spcPts val="0"/>
              </a:spcAft>
            </a:pPr>
            <a:r>
              <a:rPr lang="en-IN" sz="1067" b="1" dirty="0">
                <a:solidFill>
                  <a:srgbClr val="008FD5"/>
                </a:solidFill>
                <a:latin typeface="Calibri"/>
                <a:cs typeface="+mn-cs"/>
              </a:rPr>
              <a:t>India</a:t>
            </a:r>
            <a:endParaRPr lang="en-IN" sz="1067" b="1" dirty="0">
              <a:solidFill>
                <a:srgbClr val="004970"/>
              </a:solidFill>
              <a:latin typeface="Calibri"/>
              <a:cs typeface="+mn-cs"/>
            </a:endParaRPr>
          </a:p>
        </p:txBody>
      </p:sp>
      <p:pic>
        <p:nvPicPr>
          <p:cNvPr id="3" name="Picture 2" descr="Santander.png"/>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3473630" y="1960675"/>
            <a:ext cx="1722985" cy="428987"/>
          </a:xfrm>
          <a:prstGeom prst="rect">
            <a:avLst/>
          </a:prstGeom>
          <a:noFill/>
          <a:ln>
            <a:noFill/>
          </a:ln>
        </p:spPr>
      </p:pic>
      <p:pic>
        <p:nvPicPr>
          <p:cNvPr id="7" name="Picture 6" descr="SEB.png"/>
          <p:cNvPicPr>
            <a:picLocks noChangeAspect="1"/>
          </p:cNvPicPr>
          <p:nvPr/>
        </p:nvPicPr>
        <p:blipFill rotWithShape="1">
          <a:blip r:embed="rId11">
            <a:extLst>
              <a:ext uri="{28A0092B-C50C-407E-A947-70E740481C1C}">
                <a14:useLocalDpi xmlns="" xmlns:a14="http://schemas.microsoft.com/office/drawing/2010/main"/>
              </a:ext>
            </a:extLst>
          </a:blip>
          <a:srcRect t="27132" b="27868"/>
          <a:stretch/>
        </p:blipFill>
        <p:spPr>
          <a:xfrm>
            <a:off x="825394" y="1917637"/>
            <a:ext cx="1160938" cy="522612"/>
          </a:xfrm>
          <a:prstGeom prst="rect">
            <a:avLst/>
          </a:prstGeom>
          <a:noFill/>
          <a:ln>
            <a:noFill/>
          </a:ln>
        </p:spPr>
      </p:pic>
      <p:pic>
        <p:nvPicPr>
          <p:cNvPr id="8" name="Picture 7" descr="Lloyds Bank logo.png"/>
          <p:cNvPicPr>
            <a:picLocks noChangeAspect="1"/>
          </p:cNvPicPr>
          <p:nvPr/>
        </p:nvPicPr>
        <p:blipFill rotWithShape="1">
          <a:blip r:embed="rId12">
            <a:extLst>
              <a:ext uri="{28A0092B-C50C-407E-A947-70E740481C1C}">
                <a14:useLocalDpi xmlns="" xmlns:a14="http://schemas.microsoft.com/office/drawing/2010/main"/>
              </a:ext>
            </a:extLst>
          </a:blip>
          <a:srcRect l="20134" t="15952" r="17901" b="22211"/>
          <a:stretch/>
        </p:blipFill>
        <p:spPr>
          <a:xfrm>
            <a:off x="6057847" y="553598"/>
            <a:ext cx="1532240" cy="602532"/>
          </a:xfrm>
          <a:prstGeom prst="rect">
            <a:avLst/>
          </a:prstGeom>
        </p:spPr>
      </p:pic>
      <p:pic>
        <p:nvPicPr>
          <p:cNvPr id="10" name="Picture 9" descr="JPMorgan.png"/>
          <p:cNvPicPr>
            <a:picLocks noChangeAspect="1"/>
          </p:cNvPicPr>
          <p:nvPr/>
        </p:nvPicPr>
        <p:blipFill>
          <a:blip r:embed="rId13" cstate="print">
            <a:extLst>
              <a:ext uri="{28A0092B-C50C-407E-A947-70E740481C1C}">
                <a14:useLocalDpi xmlns="" xmlns:a14="http://schemas.microsoft.com/office/drawing/2010/main"/>
              </a:ext>
            </a:extLst>
          </a:blip>
          <a:stretch>
            <a:fillRect/>
          </a:stretch>
        </p:blipFill>
        <p:spPr>
          <a:xfrm>
            <a:off x="716700" y="657201"/>
            <a:ext cx="1710000" cy="397305"/>
          </a:xfrm>
          <a:prstGeom prst="rect">
            <a:avLst/>
          </a:prstGeom>
          <a:noFill/>
          <a:ln>
            <a:noFill/>
          </a:ln>
        </p:spPr>
      </p:pic>
      <p:pic>
        <p:nvPicPr>
          <p:cNvPr id="17" name="Picture 16" descr="ANZ Logo.png"/>
          <p:cNvPicPr>
            <a:picLocks noChangeAspect="1"/>
          </p:cNvPicPr>
          <p:nvPr/>
        </p:nvPicPr>
        <p:blipFill rotWithShape="1">
          <a:blip r:embed="rId14">
            <a:extLst>
              <a:ext uri="{28A0092B-C50C-407E-A947-70E740481C1C}">
                <a14:useLocalDpi xmlns="" xmlns:a14="http://schemas.microsoft.com/office/drawing/2010/main"/>
              </a:ext>
            </a:extLst>
          </a:blip>
          <a:srcRect t="35482" b="32518"/>
          <a:stretch/>
        </p:blipFill>
        <p:spPr>
          <a:xfrm>
            <a:off x="957746" y="3529077"/>
            <a:ext cx="1378752" cy="441359"/>
          </a:xfrm>
          <a:prstGeom prst="rect">
            <a:avLst/>
          </a:prstGeom>
          <a:noFill/>
          <a:ln>
            <a:noFill/>
          </a:ln>
        </p:spPr>
      </p:pic>
      <p:pic>
        <p:nvPicPr>
          <p:cNvPr id="12" name="Picture 11" descr="Northern Trust.jpg"/>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8431707" y="749635"/>
            <a:ext cx="2086223" cy="444443"/>
          </a:xfrm>
          <a:prstGeom prst="rect">
            <a:avLst/>
          </a:prstGeom>
        </p:spPr>
      </p:pic>
      <p:pic>
        <p:nvPicPr>
          <p:cNvPr id="19" name="Picture 18"/>
          <p:cNvPicPr>
            <a:picLocks noChangeAspect="1"/>
          </p:cNvPicPr>
          <p:nvPr/>
        </p:nvPicPr>
        <p:blipFill>
          <a:blip r:embed="rId16" cstate="email"/>
          <a:stretch>
            <a:fillRect/>
          </a:stretch>
        </p:blipFill>
        <p:spPr>
          <a:xfrm>
            <a:off x="8777705" y="1883591"/>
            <a:ext cx="609521" cy="549519"/>
          </a:xfrm>
          <a:prstGeom prst="rect">
            <a:avLst/>
          </a:prstGeom>
          <a:noFill/>
          <a:ln>
            <a:noFill/>
          </a:ln>
        </p:spPr>
      </p:pic>
      <p:sp>
        <p:nvSpPr>
          <p:cNvPr id="43" name="Rectangle 20"/>
          <p:cNvSpPr>
            <a:spLocks noChangeArrowheads="1"/>
          </p:cNvSpPr>
          <p:nvPr/>
        </p:nvSpPr>
        <p:spPr bwMode="auto">
          <a:xfrm>
            <a:off x="8628475" y="2515187"/>
            <a:ext cx="2638109" cy="707619"/>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676767"/>
                </a:solidFill>
                <a:latin typeface="Calibri"/>
                <a:cs typeface="+mn-cs"/>
              </a:rPr>
              <a:t>Payments Services Hub</a:t>
            </a:r>
          </a:p>
          <a:p>
            <a:pPr marL="0" lvl="1" indent="0" defTabSz="536056" fontAlgn="auto">
              <a:spcBef>
                <a:spcPts val="0"/>
              </a:spcBef>
              <a:spcAft>
                <a:spcPts val="0"/>
              </a:spcAft>
            </a:pPr>
            <a:r>
              <a:rPr lang="en-IN" sz="1067" b="1" dirty="0">
                <a:solidFill>
                  <a:srgbClr val="008FD5"/>
                </a:solidFill>
                <a:latin typeface="Calibri"/>
                <a:cs typeface="+mn-cs"/>
              </a:rPr>
              <a:t> Canada</a:t>
            </a:r>
          </a:p>
        </p:txBody>
      </p:sp>
      <p:pic>
        <p:nvPicPr>
          <p:cNvPr id="66" name="Picture 4"/>
          <p:cNvPicPr>
            <a:picLocks noChangeAspect="1" noChangeArrowheads="1"/>
          </p:cNvPicPr>
          <p:nvPr/>
        </p:nvPicPr>
        <p:blipFill>
          <a:blip r:embed="rId2" cstate="print"/>
          <a:stretch>
            <a:fillRect/>
          </a:stretch>
        </p:blipFill>
        <p:spPr bwMode="auto">
          <a:xfrm>
            <a:off x="3250778" y="3633041"/>
            <a:ext cx="1422215" cy="257660"/>
          </a:xfrm>
          <a:prstGeom prst="rect">
            <a:avLst/>
          </a:prstGeom>
          <a:noFill/>
          <a:ln>
            <a:noFill/>
          </a:ln>
        </p:spPr>
      </p:pic>
      <p:sp>
        <p:nvSpPr>
          <p:cNvPr id="49" name="Title 1"/>
          <p:cNvSpPr txBox="1">
            <a:spLocks/>
          </p:cNvSpPr>
          <p:nvPr/>
        </p:nvSpPr>
        <p:spPr>
          <a:xfrm rot="16200000">
            <a:off x="-596348" y="1249027"/>
            <a:ext cx="1972144" cy="642768"/>
          </a:xfrm>
          <a:prstGeom prst="rect">
            <a:avLst/>
          </a:prstGeom>
        </p:spPr>
        <p:txBody>
          <a:bodyPr vert="horz" lIns="107249" tIns="53611" rIns="107249" bIns="53611" rtlCol="0" anchor="ctr">
            <a:noAutofit/>
          </a:bodyPr>
          <a:lstStyle/>
          <a:p>
            <a:pPr defTabSz="1072045" fontAlgn="auto">
              <a:spcBef>
                <a:spcPts val="0"/>
              </a:spcBef>
              <a:spcAft>
                <a:spcPts val="0"/>
              </a:spcAft>
              <a:defRPr/>
            </a:pPr>
            <a:r>
              <a:rPr lang="en-IN" sz="1600" b="1" dirty="0">
                <a:solidFill>
                  <a:srgbClr val="676767"/>
                </a:solidFill>
                <a:latin typeface="Calibri"/>
                <a:cs typeface="Rockwell"/>
              </a:rPr>
              <a:t>Americas / Europe</a:t>
            </a:r>
          </a:p>
        </p:txBody>
      </p:sp>
      <p:sp>
        <p:nvSpPr>
          <p:cNvPr id="51" name="Title 1"/>
          <p:cNvSpPr txBox="1">
            <a:spLocks/>
          </p:cNvSpPr>
          <p:nvPr/>
        </p:nvSpPr>
        <p:spPr>
          <a:xfrm>
            <a:off x="507938" y="142465"/>
            <a:ext cx="8916675" cy="441870"/>
          </a:xfrm>
          <a:prstGeom prst="rect">
            <a:avLst/>
          </a:prstGeom>
        </p:spPr>
        <p:txBody>
          <a:bodyPr vert="horz" lIns="107604" tIns="53784" rIns="107604" bIns="53784" rtlCol="0" anchor="ctr">
            <a:noAutofit/>
          </a:bodyPr>
          <a:lstStyle>
            <a:lvl1pPr algn="l" defTabSz="457200" rtl="0" eaLnBrk="1" latinLnBrk="0" hangingPunct="1">
              <a:spcBef>
                <a:spcPct val="0"/>
              </a:spcBef>
              <a:buNone/>
              <a:defRPr sz="2400" b="0" i="0" kern="1200" baseline="0">
                <a:solidFill>
                  <a:schemeClr val="bg1">
                    <a:lumMod val="50000"/>
                  </a:schemeClr>
                </a:solidFill>
                <a:latin typeface="Helvetica Neue Light"/>
                <a:ea typeface="+mj-ea"/>
                <a:cs typeface="Helvetica Neue Light"/>
              </a:defRPr>
            </a:lvl1pPr>
          </a:lstStyle>
          <a:p>
            <a:pPr fontAlgn="auto">
              <a:spcAft>
                <a:spcPts val="0"/>
              </a:spcAft>
            </a:pPr>
            <a:r>
              <a:rPr lang="en-US" sz="2667" b="1" dirty="0">
                <a:solidFill>
                  <a:srgbClr val="6E6F71"/>
                </a:solidFill>
                <a:latin typeface="Calibri"/>
              </a:rPr>
              <a:t> </a:t>
            </a:r>
            <a:r>
              <a:rPr lang="en-US" sz="2667" b="1" dirty="0">
                <a:solidFill>
                  <a:srgbClr val="676767"/>
                </a:solidFill>
                <a:latin typeface="Calibri"/>
              </a:rPr>
              <a:t> EXAMPLE </a:t>
            </a:r>
            <a:r>
              <a:rPr lang="en-US" sz="2667" b="1" dirty="0">
                <a:solidFill>
                  <a:srgbClr val="008FD5"/>
                </a:solidFill>
                <a:latin typeface="Calibri"/>
              </a:rPr>
              <a:t>CLIENTS</a:t>
            </a:r>
            <a:endParaRPr lang="en-US" sz="2667" dirty="0">
              <a:solidFill>
                <a:srgbClr val="008FD5"/>
              </a:solidFill>
              <a:latin typeface="Calibri"/>
            </a:endParaRPr>
          </a:p>
        </p:txBody>
      </p:sp>
      <p:sp>
        <p:nvSpPr>
          <p:cNvPr id="52" name="TextBox 51"/>
          <p:cNvSpPr txBox="1"/>
          <p:nvPr/>
        </p:nvSpPr>
        <p:spPr>
          <a:xfrm>
            <a:off x="8330115" y="6478502"/>
            <a:ext cx="3352364" cy="328269"/>
          </a:xfrm>
          <a:prstGeom prst="rect">
            <a:avLst/>
          </a:prstGeom>
          <a:noFill/>
        </p:spPr>
        <p:txBody>
          <a:bodyPr wrap="square" lIns="121883" tIns="60941" rIns="121883" bIns="60941" rtlCol="0">
            <a:spAutoFit/>
          </a:bodyPr>
          <a:lstStyle/>
          <a:p>
            <a:pPr algn="r" defTabSz="914400" fontAlgn="auto">
              <a:spcBef>
                <a:spcPts val="0"/>
              </a:spcBef>
              <a:spcAft>
                <a:spcPts val="0"/>
              </a:spcAft>
            </a:pPr>
            <a:r>
              <a:rPr lang="en-US" sz="1333" dirty="0">
                <a:solidFill>
                  <a:srgbClr val="676767"/>
                </a:solidFill>
                <a:latin typeface="Calibri"/>
                <a:cs typeface="+mn-cs"/>
              </a:rPr>
              <a:t>Some of our customers</a:t>
            </a:r>
          </a:p>
        </p:txBody>
      </p:sp>
    </p:spTree>
    <p:extLst>
      <p:ext uri="{BB962C8B-B14F-4D97-AF65-F5344CB8AC3E}">
        <p14:creationId xmlns="" xmlns:p14="http://schemas.microsoft.com/office/powerpoint/2010/main" val="3404187559"/>
      </p:ext>
    </p:extLst>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0"/>
          <p:cNvSpPr>
            <a:spLocks noChangeArrowheads="1"/>
          </p:cNvSpPr>
          <p:nvPr/>
        </p:nvSpPr>
        <p:spPr bwMode="auto">
          <a:xfrm>
            <a:off x="759402" y="1321106"/>
            <a:ext cx="2535078" cy="990829"/>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cash management for</a:t>
            </a:r>
          </a:p>
          <a:p>
            <a:pPr marL="0" lvl="1" indent="-64082" defTabSz="530512"/>
            <a:r>
              <a:rPr lang="en-IN" sz="1067" b="1" dirty="0">
                <a:solidFill>
                  <a:prstClr val="black"/>
                </a:solidFill>
                <a:latin typeface="Calibri"/>
                <a:cs typeface="News Gothic MT"/>
              </a:rPr>
              <a:t>Account services payments,      </a:t>
            </a:r>
          </a:p>
          <a:p>
            <a:pPr marL="0" lvl="1" indent="-64082" defTabSz="530512"/>
            <a:r>
              <a:rPr lang="en-IN" sz="1067" b="1" dirty="0">
                <a:solidFill>
                  <a:prstClr val="black"/>
                </a:solidFill>
                <a:latin typeface="Calibri"/>
                <a:cs typeface="News Gothic MT"/>
              </a:rPr>
              <a:t>Liquidity: sweeps, pooling</a:t>
            </a:r>
          </a:p>
          <a:p>
            <a:pPr marL="0" lvl="1" indent="-64082" defTabSz="530512"/>
            <a:r>
              <a:rPr lang="en-IN" sz="1067" b="1" dirty="0">
                <a:solidFill>
                  <a:srgbClr val="008FD5"/>
                </a:solidFill>
                <a:latin typeface="Calibri"/>
                <a:cs typeface="News Gothic MT"/>
              </a:rPr>
              <a:t> UAE  </a:t>
            </a:r>
          </a:p>
        </p:txBody>
      </p:sp>
      <p:sp>
        <p:nvSpPr>
          <p:cNvPr id="53" name="Rectangle 20"/>
          <p:cNvSpPr>
            <a:spLocks noChangeArrowheads="1"/>
          </p:cNvSpPr>
          <p:nvPr/>
        </p:nvSpPr>
        <p:spPr bwMode="auto">
          <a:xfrm>
            <a:off x="6144703" y="1291957"/>
            <a:ext cx="2745560" cy="708421"/>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account services, payments, bulk payments</a:t>
            </a:r>
          </a:p>
          <a:p>
            <a:pPr marL="0" lvl="1" indent="-64082" defTabSz="530512"/>
            <a:r>
              <a:rPr lang="en-IN" sz="1067" b="1" dirty="0">
                <a:solidFill>
                  <a:srgbClr val="008FD5"/>
                </a:solidFill>
                <a:latin typeface="Calibri"/>
                <a:cs typeface="News Gothic MT"/>
              </a:rPr>
              <a:t>Qatar + 10 countries</a:t>
            </a:r>
          </a:p>
        </p:txBody>
      </p:sp>
      <p:pic>
        <p:nvPicPr>
          <p:cNvPr id="54" name="Picture 2" descr="QNB Logo"/>
          <p:cNvPicPr>
            <a:picLocks noChangeAspect="1" noChangeArrowheads="1"/>
          </p:cNvPicPr>
          <p:nvPr/>
        </p:nvPicPr>
        <p:blipFill>
          <a:blip r:embed="rId3" cstate="print"/>
          <a:stretch>
            <a:fillRect/>
          </a:stretch>
        </p:blipFill>
        <p:spPr bwMode="auto">
          <a:xfrm>
            <a:off x="6198215" y="785881"/>
            <a:ext cx="1808110" cy="438064"/>
          </a:xfrm>
          <a:prstGeom prst="rect">
            <a:avLst/>
          </a:prstGeom>
          <a:noFill/>
          <a:ln>
            <a:noFill/>
          </a:ln>
        </p:spPr>
      </p:pic>
      <p:pic>
        <p:nvPicPr>
          <p:cNvPr id="63" name="Picture 25" descr="Mashreq">
            <a:hlinkClick r:id="rId4"/>
          </p:cNvPr>
          <p:cNvPicPr>
            <a:picLocks noChangeAspect="1" noChangeArrowheads="1"/>
          </p:cNvPicPr>
          <p:nvPr/>
        </p:nvPicPr>
        <p:blipFill>
          <a:blip r:embed="rId5" cstate="print"/>
          <a:srcRect r="31921" b="-22939"/>
          <a:stretch>
            <a:fillRect/>
          </a:stretch>
        </p:blipFill>
        <p:spPr bwMode="auto">
          <a:xfrm>
            <a:off x="3453954" y="684706"/>
            <a:ext cx="2234910" cy="543303"/>
          </a:xfrm>
          <a:prstGeom prst="rect">
            <a:avLst/>
          </a:prstGeom>
          <a:noFill/>
          <a:ln w="9525">
            <a:noFill/>
            <a:miter lim="800000"/>
            <a:headEnd/>
            <a:tailEnd/>
          </a:ln>
        </p:spPr>
      </p:pic>
      <p:sp>
        <p:nvSpPr>
          <p:cNvPr id="64" name="Rectangle 20"/>
          <p:cNvSpPr>
            <a:spLocks noChangeArrowheads="1"/>
          </p:cNvSpPr>
          <p:nvPr/>
        </p:nvSpPr>
        <p:spPr bwMode="auto">
          <a:xfrm>
            <a:off x="3290926" y="1171619"/>
            <a:ext cx="2971414" cy="937074"/>
          </a:xfrm>
          <a:prstGeom prst="rect">
            <a:avLst/>
          </a:prstGeom>
          <a:noFill/>
          <a:ln w="9525">
            <a:noFill/>
            <a:miter lim="800000"/>
            <a:headEnd/>
            <a:tailEnd/>
          </a:ln>
        </p:spPr>
        <p:txBody>
          <a:bodyPr lIns="92648" tIns="46369" rIns="92648" bIns="46369"/>
          <a:lstStyle/>
          <a:p>
            <a:pPr marL="0" lvl="1" indent="-64082" defTabSz="530512"/>
            <a:r>
              <a:rPr lang="en-US" sz="1067" b="1" dirty="0">
                <a:solidFill>
                  <a:prstClr val="black"/>
                </a:solidFill>
                <a:latin typeface="Calibri"/>
                <a:cs typeface="News Gothic MT"/>
              </a:rPr>
              <a:t>Integrated cash management for payments, liquidity, H2H, collections  &amp; receivables with corporate/SME channel including trade.</a:t>
            </a:r>
          </a:p>
          <a:p>
            <a:pPr marL="0" lvl="1" indent="-64082" defTabSz="530512"/>
            <a:r>
              <a:rPr lang="en-US" sz="1067" b="1" dirty="0">
                <a:solidFill>
                  <a:srgbClr val="008FD5"/>
                </a:solidFill>
                <a:latin typeface="Calibri"/>
                <a:cs typeface="News Gothic MT"/>
              </a:rPr>
              <a:t>UAE + 5 countries</a:t>
            </a:r>
          </a:p>
        </p:txBody>
      </p:sp>
      <p:sp>
        <p:nvSpPr>
          <p:cNvPr id="65" name="Rectangle 20"/>
          <p:cNvSpPr>
            <a:spLocks noChangeArrowheads="1"/>
          </p:cNvSpPr>
          <p:nvPr/>
        </p:nvSpPr>
        <p:spPr bwMode="auto">
          <a:xfrm>
            <a:off x="9345986" y="1260454"/>
            <a:ext cx="2872366" cy="826462"/>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cash management: account services , payments, collections / receivables, liquidity  &amp; corporate  channel plus host to host</a:t>
            </a:r>
          </a:p>
          <a:p>
            <a:pPr marL="0" lvl="1" indent="-64082" defTabSz="530512"/>
            <a:r>
              <a:rPr lang="en-IN" sz="1067" b="1" dirty="0">
                <a:solidFill>
                  <a:srgbClr val="008FD5"/>
                </a:solidFill>
                <a:latin typeface="Calibri"/>
                <a:cs typeface="News Gothic MT"/>
              </a:rPr>
              <a:t>Saudi Arabia + 3 countries</a:t>
            </a:r>
          </a:p>
        </p:txBody>
      </p:sp>
      <p:pic>
        <p:nvPicPr>
          <p:cNvPr id="66" name="Picture 2"/>
          <p:cNvPicPr>
            <a:picLocks noChangeAspect="1" noChangeArrowheads="1"/>
          </p:cNvPicPr>
          <p:nvPr/>
        </p:nvPicPr>
        <p:blipFill>
          <a:blip r:embed="rId6" cstate="email"/>
          <a:stretch>
            <a:fillRect/>
          </a:stretch>
        </p:blipFill>
        <p:spPr bwMode="auto">
          <a:xfrm>
            <a:off x="888888" y="2139238"/>
            <a:ext cx="887224" cy="727787"/>
          </a:xfrm>
          <a:prstGeom prst="rect">
            <a:avLst/>
          </a:prstGeom>
          <a:noFill/>
          <a:ln>
            <a:noFill/>
          </a:ln>
        </p:spPr>
      </p:pic>
      <p:pic>
        <p:nvPicPr>
          <p:cNvPr id="17411" name="Picture 3"/>
          <p:cNvPicPr>
            <a:picLocks noChangeAspect="1" noChangeArrowheads="1"/>
          </p:cNvPicPr>
          <p:nvPr/>
        </p:nvPicPr>
        <p:blipFill>
          <a:blip r:embed="rId7" cstate="email"/>
          <a:srcRect/>
          <a:stretch>
            <a:fillRect/>
          </a:stretch>
        </p:blipFill>
        <p:spPr bwMode="auto">
          <a:xfrm>
            <a:off x="9955510" y="736539"/>
            <a:ext cx="826661" cy="561150"/>
          </a:xfrm>
          <a:prstGeom prst="rect">
            <a:avLst/>
          </a:prstGeom>
          <a:noFill/>
          <a:ln w="9525">
            <a:noFill/>
            <a:miter lim="800000"/>
            <a:headEnd/>
            <a:tailEnd/>
          </a:ln>
        </p:spPr>
      </p:pic>
      <p:sp>
        <p:nvSpPr>
          <p:cNvPr id="67" name="Rectangle 20"/>
          <p:cNvSpPr>
            <a:spLocks noChangeArrowheads="1"/>
          </p:cNvSpPr>
          <p:nvPr/>
        </p:nvSpPr>
        <p:spPr bwMode="auto">
          <a:xfrm>
            <a:off x="754812" y="2866150"/>
            <a:ext cx="2539669" cy="750245"/>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payments, liquidity, collections &amp; host to host connectivity</a:t>
            </a:r>
          </a:p>
          <a:p>
            <a:pPr marL="0" lvl="1" indent="-64082" defTabSz="530512"/>
            <a:r>
              <a:rPr lang="en-IN" sz="1067" b="1" dirty="0">
                <a:solidFill>
                  <a:srgbClr val="008FD5"/>
                </a:solidFill>
                <a:latin typeface="Calibri"/>
                <a:cs typeface="News Gothic MT"/>
              </a:rPr>
              <a:t>Jordan + 12  countries</a:t>
            </a:r>
          </a:p>
        </p:txBody>
      </p:sp>
      <p:sp>
        <p:nvSpPr>
          <p:cNvPr id="68" name="Rectangle 20"/>
          <p:cNvSpPr>
            <a:spLocks noChangeArrowheads="1"/>
          </p:cNvSpPr>
          <p:nvPr/>
        </p:nvSpPr>
        <p:spPr bwMode="auto">
          <a:xfrm>
            <a:off x="3250777" y="2866241"/>
            <a:ext cx="2572156" cy="708421"/>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payments &amp; H2H</a:t>
            </a:r>
          </a:p>
          <a:p>
            <a:pPr marL="0" lvl="1" indent="-64082" defTabSz="530512"/>
            <a:r>
              <a:rPr lang="en-IN" sz="1067" b="1" dirty="0">
                <a:solidFill>
                  <a:srgbClr val="008FD5"/>
                </a:solidFill>
                <a:latin typeface="Calibri"/>
                <a:cs typeface="News Gothic MT"/>
              </a:rPr>
              <a:t>UAE</a:t>
            </a:r>
          </a:p>
        </p:txBody>
      </p:sp>
      <p:pic>
        <p:nvPicPr>
          <p:cNvPr id="69" name="Picture 6" descr="http://www.dib.ae/images/default-album/dib_logo.gif"/>
          <p:cNvPicPr>
            <a:picLocks noChangeAspect="1" noChangeArrowheads="1"/>
          </p:cNvPicPr>
          <p:nvPr/>
        </p:nvPicPr>
        <p:blipFill>
          <a:blip r:embed="rId8" cstate="print"/>
          <a:stretch>
            <a:fillRect/>
          </a:stretch>
        </p:blipFill>
        <p:spPr bwMode="auto">
          <a:xfrm>
            <a:off x="3352365" y="2128855"/>
            <a:ext cx="1292339" cy="670802"/>
          </a:xfrm>
          <a:prstGeom prst="rect">
            <a:avLst/>
          </a:prstGeom>
          <a:noFill/>
          <a:ln>
            <a:noFill/>
          </a:ln>
        </p:spPr>
      </p:pic>
      <p:sp>
        <p:nvSpPr>
          <p:cNvPr id="70" name="Rectangle 20"/>
          <p:cNvSpPr>
            <a:spLocks noChangeArrowheads="1"/>
          </p:cNvSpPr>
          <p:nvPr/>
        </p:nvSpPr>
        <p:spPr bwMode="auto">
          <a:xfrm>
            <a:off x="6134723" y="2809091"/>
            <a:ext cx="2572156" cy="730045"/>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SME channel for salary upload and processing</a:t>
            </a:r>
          </a:p>
          <a:p>
            <a:pPr marL="0" lvl="1" indent="-64082" defTabSz="530512"/>
            <a:r>
              <a:rPr lang="en-IN" sz="1067" b="1" dirty="0">
                <a:solidFill>
                  <a:srgbClr val="008FD5"/>
                </a:solidFill>
                <a:latin typeface="Calibri"/>
                <a:cs typeface="News Gothic MT"/>
              </a:rPr>
              <a:t>Kuwait</a:t>
            </a:r>
          </a:p>
        </p:txBody>
      </p:sp>
      <p:pic>
        <p:nvPicPr>
          <p:cNvPr id="71" name="Picture 2" descr="C:\Users\deepa.santhanam\Desktop\imagesCAWD6C5Z.jpg"/>
          <p:cNvPicPr>
            <a:picLocks noChangeAspect="1" noChangeArrowheads="1"/>
          </p:cNvPicPr>
          <p:nvPr/>
        </p:nvPicPr>
        <p:blipFill>
          <a:blip r:embed="rId9" cstate="email"/>
          <a:srcRect/>
          <a:stretch>
            <a:fillRect/>
          </a:stretch>
        </p:blipFill>
        <p:spPr bwMode="auto">
          <a:xfrm>
            <a:off x="6113343" y="2127298"/>
            <a:ext cx="1354704" cy="653119"/>
          </a:xfrm>
          <a:prstGeom prst="rect">
            <a:avLst/>
          </a:prstGeom>
          <a:noFill/>
        </p:spPr>
      </p:pic>
      <p:sp>
        <p:nvSpPr>
          <p:cNvPr id="72" name="Rectangle 20"/>
          <p:cNvSpPr>
            <a:spLocks noChangeArrowheads="1"/>
          </p:cNvSpPr>
          <p:nvPr/>
        </p:nvSpPr>
        <p:spPr bwMode="auto">
          <a:xfrm>
            <a:off x="9345985" y="2820056"/>
            <a:ext cx="2572156" cy="900800"/>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for  payments and trade</a:t>
            </a:r>
          </a:p>
          <a:p>
            <a:pPr marL="0" lvl="1" indent="-64082" defTabSz="530512"/>
            <a:r>
              <a:rPr lang="en-IN" sz="1067" b="1" dirty="0">
                <a:solidFill>
                  <a:srgbClr val="008FD5"/>
                </a:solidFill>
                <a:latin typeface="Calibri"/>
                <a:cs typeface="News Gothic MT"/>
              </a:rPr>
              <a:t>Qatar</a:t>
            </a:r>
          </a:p>
        </p:txBody>
      </p:sp>
      <p:pic>
        <p:nvPicPr>
          <p:cNvPr id="73" name="Picture 3"/>
          <p:cNvPicPr>
            <a:picLocks noChangeAspect="1" noChangeArrowheads="1"/>
          </p:cNvPicPr>
          <p:nvPr/>
        </p:nvPicPr>
        <p:blipFill>
          <a:blip r:embed="rId10" cstate="email"/>
          <a:stretch>
            <a:fillRect/>
          </a:stretch>
        </p:blipFill>
        <p:spPr>
          <a:xfrm>
            <a:off x="9449204" y="2210315"/>
            <a:ext cx="1714993" cy="448172"/>
          </a:xfrm>
          <a:prstGeom prst="rect">
            <a:avLst/>
          </a:prstGeom>
          <a:noFill/>
          <a:ln>
            <a:noFill/>
          </a:ln>
        </p:spPr>
      </p:pic>
      <p:sp>
        <p:nvSpPr>
          <p:cNvPr id="74" name="Rectangle 20"/>
          <p:cNvSpPr>
            <a:spLocks noChangeArrowheads="1"/>
          </p:cNvSpPr>
          <p:nvPr/>
        </p:nvSpPr>
        <p:spPr bwMode="auto">
          <a:xfrm>
            <a:off x="754811" y="4218531"/>
            <a:ext cx="2572156" cy="595885"/>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payments &amp; trade</a:t>
            </a:r>
          </a:p>
          <a:p>
            <a:pPr marL="0" lvl="1" indent="-64082" defTabSz="530512"/>
            <a:r>
              <a:rPr lang="en-IN" sz="1067" b="1" dirty="0">
                <a:solidFill>
                  <a:srgbClr val="008FD5"/>
                </a:solidFill>
                <a:latin typeface="Calibri"/>
                <a:cs typeface="News Gothic MT"/>
              </a:rPr>
              <a:t>Qatar</a:t>
            </a:r>
          </a:p>
        </p:txBody>
      </p:sp>
      <p:pic>
        <p:nvPicPr>
          <p:cNvPr id="75" name="Picture 6" descr="Barwa Bank Logo">
            <a:hlinkClick r:id="rId11"/>
          </p:cNvPr>
          <p:cNvPicPr>
            <a:picLocks noChangeAspect="1" noChangeArrowheads="1"/>
          </p:cNvPicPr>
          <p:nvPr/>
        </p:nvPicPr>
        <p:blipFill>
          <a:blip r:embed="rId12" cstate="print"/>
          <a:srcRect/>
          <a:stretch>
            <a:fillRect/>
          </a:stretch>
        </p:blipFill>
        <p:spPr bwMode="auto">
          <a:xfrm>
            <a:off x="760249" y="3696475"/>
            <a:ext cx="1677835" cy="452360"/>
          </a:xfrm>
          <a:prstGeom prst="rect">
            <a:avLst/>
          </a:prstGeom>
          <a:noFill/>
          <a:ln w="9525">
            <a:noFill/>
            <a:miter lim="800000"/>
            <a:headEnd/>
            <a:tailEnd/>
          </a:ln>
        </p:spPr>
      </p:pic>
      <p:sp>
        <p:nvSpPr>
          <p:cNvPr id="76" name="Rectangle 20"/>
          <p:cNvSpPr>
            <a:spLocks noChangeArrowheads="1"/>
          </p:cNvSpPr>
          <p:nvPr/>
        </p:nvSpPr>
        <p:spPr bwMode="auto">
          <a:xfrm>
            <a:off x="3352364" y="4202631"/>
            <a:ext cx="2572156" cy="560877"/>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account services, payments &amp; trade</a:t>
            </a:r>
          </a:p>
          <a:p>
            <a:pPr marL="0" lvl="1" indent="-64082" defTabSz="530512"/>
            <a:r>
              <a:rPr lang="en-IN" sz="1067" b="1" dirty="0">
                <a:solidFill>
                  <a:srgbClr val="008FD5"/>
                </a:solidFill>
                <a:latin typeface="Calibri"/>
                <a:cs typeface="News Gothic MT"/>
              </a:rPr>
              <a:t>UAE</a:t>
            </a:r>
          </a:p>
        </p:txBody>
      </p:sp>
      <p:pic>
        <p:nvPicPr>
          <p:cNvPr id="77" name="Picture 76" descr="logo">
            <a:hlinkClick r:id="rId13"/>
          </p:cNvPr>
          <p:cNvPicPr/>
          <p:nvPr/>
        </p:nvPicPr>
        <p:blipFill>
          <a:blip r:embed="rId14" cstate="email"/>
          <a:stretch>
            <a:fillRect/>
          </a:stretch>
        </p:blipFill>
        <p:spPr bwMode="auto">
          <a:xfrm>
            <a:off x="3352365" y="3662456"/>
            <a:ext cx="2145980" cy="520389"/>
          </a:xfrm>
          <a:prstGeom prst="rect">
            <a:avLst/>
          </a:prstGeom>
          <a:noFill/>
          <a:ln>
            <a:noFill/>
          </a:ln>
        </p:spPr>
      </p:pic>
      <p:pic>
        <p:nvPicPr>
          <p:cNvPr id="78" name="Picture 60" descr="C:\Documents and Settings\Administrator\My Documents\My Pictures\unb_top_logo.gif"/>
          <p:cNvPicPr>
            <a:picLocks noChangeAspect="1" noChangeArrowheads="1"/>
          </p:cNvPicPr>
          <p:nvPr/>
        </p:nvPicPr>
        <p:blipFill>
          <a:blip r:embed="rId15" cstate="email"/>
          <a:stretch>
            <a:fillRect/>
          </a:stretch>
        </p:blipFill>
        <p:spPr bwMode="auto">
          <a:xfrm>
            <a:off x="6134723" y="3674895"/>
            <a:ext cx="2240857" cy="479008"/>
          </a:xfrm>
          <a:prstGeom prst="rect">
            <a:avLst/>
          </a:prstGeom>
          <a:noFill/>
          <a:ln>
            <a:noFill/>
          </a:ln>
        </p:spPr>
      </p:pic>
      <p:sp>
        <p:nvSpPr>
          <p:cNvPr id="79" name="Rectangle 20"/>
          <p:cNvSpPr>
            <a:spLocks noChangeArrowheads="1"/>
          </p:cNvSpPr>
          <p:nvPr/>
        </p:nvSpPr>
        <p:spPr bwMode="auto">
          <a:xfrm>
            <a:off x="6109325" y="4202622"/>
            <a:ext cx="2572156" cy="684037"/>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Corporate channel with account services, trade, liquidity, payments</a:t>
            </a:r>
          </a:p>
          <a:p>
            <a:pPr marL="0" lvl="1" indent="-64082" defTabSz="530512"/>
            <a:r>
              <a:rPr lang="en-IN" sz="1067" b="1" dirty="0">
                <a:solidFill>
                  <a:srgbClr val="008FD5"/>
                </a:solidFill>
                <a:latin typeface="Calibri"/>
                <a:cs typeface="News Gothic MT"/>
              </a:rPr>
              <a:t>UAE</a:t>
            </a:r>
          </a:p>
        </p:txBody>
      </p:sp>
      <p:sp>
        <p:nvSpPr>
          <p:cNvPr id="42" name="Rectangle 41"/>
          <p:cNvSpPr/>
          <p:nvPr/>
        </p:nvSpPr>
        <p:spPr>
          <a:xfrm>
            <a:off x="7129517" y="4923996"/>
            <a:ext cx="2216468" cy="7849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6135" tIns="53051" rIns="106135" bIns="53051" rtlCol="0" anchor="ctr"/>
          <a:lstStyle/>
          <a:p>
            <a:pPr algn="ctr" defTabSz="530512"/>
            <a:endParaRPr lang="en-US" sz="2000" dirty="0">
              <a:solidFill>
                <a:prstClr val="white"/>
              </a:solidFill>
            </a:endParaRPr>
          </a:p>
        </p:txBody>
      </p:sp>
      <p:sp>
        <p:nvSpPr>
          <p:cNvPr id="49" name="Rectangle 20"/>
          <p:cNvSpPr>
            <a:spLocks noChangeArrowheads="1"/>
          </p:cNvSpPr>
          <p:nvPr/>
        </p:nvSpPr>
        <p:spPr bwMode="auto">
          <a:xfrm>
            <a:off x="754812" y="5685059"/>
            <a:ext cx="2539669" cy="708421"/>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liquidity management with corporate channel, Sweeps, pooling, cash control</a:t>
            </a:r>
          </a:p>
          <a:p>
            <a:pPr marL="0" lvl="1" indent="-64082" defTabSz="530512"/>
            <a:r>
              <a:rPr lang="en-IN" sz="1067" b="1" dirty="0">
                <a:solidFill>
                  <a:srgbClr val="008FD5"/>
                </a:solidFill>
                <a:latin typeface="Calibri"/>
                <a:cs typeface="News Gothic MT"/>
              </a:rPr>
              <a:t>South Africa</a:t>
            </a:r>
          </a:p>
        </p:txBody>
      </p:sp>
      <p:sp>
        <p:nvSpPr>
          <p:cNvPr id="56" name="Rectangle 20"/>
          <p:cNvSpPr>
            <a:spLocks noChangeArrowheads="1"/>
          </p:cNvSpPr>
          <p:nvPr/>
        </p:nvSpPr>
        <p:spPr bwMode="auto">
          <a:xfrm>
            <a:off x="3297613" y="5806683"/>
            <a:ext cx="2873429" cy="406047"/>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cash management: account services, payments, liquidity, collections &amp; receivables &amp; corporate/SME  channel</a:t>
            </a:r>
          </a:p>
          <a:p>
            <a:pPr marL="0" lvl="1" indent="-64082" defTabSz="530512"/>
            <a:r>
              <a:rPr lang="en-IN" sz="1067" b="1" dirty="0">
                <a:solidFill>
                  <a:srgbClr val="008FD5"/>
                </a:solidFill>
                <a:latin typeface="Calibri"/>
                <a:cs typeface="News Gothic MT"/>
              </a:rPr>
              <a:t>Kenya+ 4 countries </a:t>
            </a:r>
          </a:p>
        </p:txBody>
      </p:sp>
      <p:pic>
        <p:nvPicPr>
          <p:cNvPr id="59" name="Picture 3"/>
          <p:cNvPicPr>
            <a:picLocks noChangeAspect="1" noChangeArrowheads="1"/>
          </p:cNvPicPr>
          <p:nvPr/>
        </p:nvPicPr>
        <p:blipFill>
          <a:blip r:embed="rId16" cstate="print"/>
          <a:srcRect/>
          <a:stretch>
            <a:fillRect/>
          </a:stretch>
        </p:blipFill>
        <p:spPr bwMode="auto">
          <a:xfrm>
            <a:off x="811043" y="5248922"/>
            <a:ext cx="1928312" cy="355146"/>
          </a:xfrm>
          <a:prstGeom prst="rect">
            <a:avLst/>
          </a:prstGeom>
          <a:noFill/>
          <a:ln w="9525">
            <a:noFill/>
            <a:miter lim="800000"/>
            <a:headEnd/>
            <a:tailEnd/>
          </a:ln>
        </p:spPr>
      </p:pic>
      <p:pic>
        <p:nvPicPr>
          <p:cNvPr id="60" name="Picture 2"/>
          <p:cNvPicPr>
            <a:picLocks noChangeAspect="1" noChangeArrowheads="1"/>
          </p:cNvPicPr>
          <p:nvPr/>
        </p:nvPicPr>
        <p:blipFill rotWithShape="1">
          <a:blip r:embed="rId17" cstate="email"/>
          <a:srcRect/>
          <a:stretch/>
        </p:blipFill>
        <p:spPr bwMode="auto">
          <a:xfrm>
            <a:off x="3250778" y="5071432"/>
            <a:ext cx="1796689" cy="682841"/>
          </a:xfrm>
          <a:prstGeom prst="rect">
            <a:avLst/>
          </a:prstGeom>
          <a:noFill/>
          <a:ln w="9525">
            <a:noFill/>
            <a:miter lim="800000"/>
            <a:headEnd/>
            <a:tailEnd/>
          </a:ln>
        </p:spPr>
      </p:pic>
      <p:grpSp>
        <p:nvGrpSpPr>
          <p:cNvPr id="4" name="Group 60"/>
          <p:cNvGrpSpPr/>
          <p:nvPr/>
        </p:nvGrpSpPr>
        <p:grpSpPr>
          <a:xfrm>
            <a:off x="6299803" y="5261253"/>
            <a:ext cx="1821295" cy="483164"/>
            <a:chOff x="4495800" y="2031548"/>
            <a:chExt cx="1401178" cy="483052"/>
          </a:xfrm>
        </p:grpSpPr>
        <p:pic>
          <p:nvPicPr>
            <p:cNvPr id="62" name="Picture 6" descr="http://www.eximbank-tz.com/Images/Logo.gif"/>
            <p:cNvPicPr>
              <a:picLocks noChangeAspect="1" noChangeArrowheads="1"/>
            </p:cNvPicPr>
            <p:nvPr/>
          </p:nvPicPr>
          <p:blipFill rotWithShape="1">
            <a:blip r:embed="rId18" cstate="print">
              <a:extLst>
                <a:ext uri="{28A0092B-C50C-407E-A947-70E740481C1C}">
                  <a14:useLocalDpi xmlns="" xmlns:a14="http://schemas.microsoft.com/office/drawing/2010/main"/>
                </a:ext>
              </a:extLst>
            </a:blip>
            <a:srcRect l="20807"/>
            <a:stretch/>
          </p:blipFill>
          <p:spPr bwMode="auto">
            <a:xfrm>
              <a:off x="4922841" y="2084696"/>
              <a:ext cx="974137" cy="317726"/>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6" descr="http://www.eximbank-tz.com/Images/Logo.gif"/>
            <p:cNvPicPr>
              <a:picLocks noChangeAspect="1" noChangeArrowheads="1"/>
            </p:cNvPicPr>
            <p:nvPr/>
          </p:nvPicPr>
          <p:blipFill rotWithShape="1">
            <a:blip r:embed="rId18" cstate="print">
              <a:extLst>
                <a:ext uri="{28A0092B-C50C-407E-A947-70E740481C1C}">
                  <a14:useLocalDpi xmlns="" xmlns:a14="http://schemas.microsoft.com/office/drawing/2010/main"/>
                </a:ext>
              </a:extLst>
            </a:blip>
            <a:srcRect r="79535"/>
            <a:stretch/>
          </p:blipFill>
          <p:spPr bwMode="auto">
            <a:xfrm>
              <a:off x="4495800" y="2031548"/>
              <a:ext cx="457200" cy="48305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2" name="Rectangle 20"/>
          <p:cNvSpPr>
            <a:spLocks noChangeArrowheads="1"/>
          </p:cNvSpPr>
          <p:nvPr/>
        </p:nvSpPr>
        <p:spPr bwMode="auto">
          <a:xfrm>
            <a:off x="6200727" y="5806727"/>
            <a:ext cx="2966905" cy="418353"/>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cash management: account services , payments, collections &amp; receivables  &amp; corporate  channel  including trade</a:t>
            </a:r>
          </a:p>
          <a:p>
            <a:pPr marL="0" lvl="1" indent="-64082" defTabSz="530512"/>
            <a:r>
              <a:rPr lang="en-IN" sz="1067" b="1" dirty="0">
                <a:solidFill>
                  <a:srgbClr val="008FD5"/>
                </a:solidFill>
                <a:latin typeface="Calibri"/>
                <a:cs typeface="News Gothic MT"/>
              </a:rPr>
              <a:t>Tanzania+ 2 countries</a:t>
            </a:r>
          </a:p>
        </p:txBody>
      </p:sp>
      <p:pic>
        <p:nvPicPr>
          <p:cNvPr id="2" name="Picture 1"/>
          <p:cNvPicPr>
            <a:picLocks noChangeAspect="1"/>
          </p:cNvPicPr>
          <p:nvPr/>
        </p:nvPicPr>
        <p:blipFill>
          <a:blip r:embed="rId19" cstate="email"/>
          <a:stretch>
            <a:fillRect/>
          </a:stretch>
        </p:blipFill>
        <p:spPr>
          <a:xfrm>
            <a:off x="9447572" y="5071432"/>
            <a:ext cx="1296020" cy="560781"/>
          </a:xfrm>
          <a:prstGeom prst="rect">
            <a:avLst/>
          </a:prstGeom>
        </p:spPr>
      </p:pic>
      <p:sp>
        <p:nvSpPr>
          <p:cNvPr id="41" name="Rectangle 20"/>
          <p:cNvSpPr>
            <a:spLocks noChangeArrowheads="1"/>
          </p:cNvSpPr>
          <p:nvPr/>
        </p:nvSpPr>
        <p:spPr bwMode="auto">
          <a:xfrm>
            <a:off x="9345983" y="5818990"/>
            <a:ext cx="2773319" cy="406047"/>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Integrated cash management: account services , payments, &amp; corporate  channel  including trade</a:t>
            </a:r>
          </a:p>
          <a:p>
            <a:pPr marL="0" lvl="1" indent="-64082" defTabSz="530512"/>
            <a:r>
              <a:rPr lang="en-IN" sz="1067" b="1" dirty="0">
                <a:solidFill>
                  <a:srgbClr val="008FD5"/>
                </a:solidFill>
                <a:latin typeface="Calibri"/>
                <a:cs typeface="News Gothic MT"/>
              </a:rPr>
              <a:t>Uganda</a:t>
            </a:r>
          </a:p>
        </p:txBody>
      </p:sp>
      <p:pic>
        <p:nvPicPr>
          <p:cNvPr id="3" name="Picture 2"/>
          <p:cNvPicPr>
            <a:picLocks noChangeAspect="1"/>
          </p:cNvPicPr>
          <p:nvPr/>
        </p:nvPicPr>
        <p:blipFill>
          <a:blip r:embed="rId20" cstate="email"/>
          <a:srcRect/>
          <a:stretch>
            <a:fillRect/>
          </a:stretch>
        </p:blipFill>
        <p:spPr>
          <a:xfrm>
            <a:off x="711109" y="669498"/>
            <a:ext cx="1483826" cy="727827"/>
          </a:xfrm>
          <a:prstGeom prst="rect">
            <a:avLst/>
          </a:prstGeom>
        </p:spPr>
      </p:pic>
      <p:sp>
        <p:nvSpPr>
          <p:cNvPr id="43" name="Rectangle 20"/>
          <p:cNvSpPr>
            <a:spLocks noChangeArrowheads="1"/>
          </p:cNvSpPr>
          <p:nvPr/>
        </p:nvSpPr>
        <p:spPr bwMode="auto">
          <a:xfrm>
            <a:off x="9345986" y="4229314"/>
            <a:ext cx="2872366" cy="826462"/>
          </a:xfrm>
          <a:prstGeom prst="rect">
            <a:avLst/>
          </a:prstGeom>
          <a:noFill/>
          <a:ln w="9525">
            <a:noFill/>
            <a:miter lim="800000"/>
            <a:headEnd/>
            <a:tailEnd/>
          </a:ln>
        </p:spPr>
        <p:txBody>
          <a:bodyPr lIns="92648" tIns="46369" rIns="92648" bIns="46369"/>
          <a:lstStyle/>
          <a:p>
            <a:pPr marL="0" lvl="1" indent="-64082" defTabSz="530512"/>
            <a:r>
              <a:rPr lang="en-IN" sz="1067" b="1" dirty="0">
                <a:solidFill>
                  <a:prstClr val="black"/>
                </a:solidFill>
                <a:latin typeface="Calibri"/>
                <a:cs typeface="News Gothic MT"/>
              </a:rPr>
              <a:t>Cash management for</a:t>
            </a:r>
          </a:p>
          <a:p>
            <a:pPr marL="0" lvl="1" indent="-64082" defTabSz="530512"/>
            <a:r>
              <a:rPr lang="en-IN" sz="1067" b="1" dirty="0">
                <a:solidFill>
                  <a:prstClr val="black"/>
                </a:solidFill>
                <a:latin typeface="Calibri"/>
                <a:cs typeface="News Gothic MT"/>
              </a:rPr>
              <a:t>Account services payments      </a:t>
            </a:r>
          </a:p>
          <a:p>
            <a:pPr marL="0" lvl="1" indent="-64082" defTabSz="530512"/>
            <a:r>
              <a:rPr lang="en-IN" sz="1067" b="1" dirty="0">
                <a:solidFill>
                  <a:srgbClr val="008FD5"/>
                </a:solidFill>
                <a:latin typeface="Calibri"/>
                <a:cs typeface="News Gothic MT"/>
              </a:rPr>
              <a:t>Kuwait</a:t>
            </a:r>
          </a:p>
        </p:txBody>
      </p:sp>
      <p:pic>
        <p:nvPicPr>
          <p:cNvPr id="44" name="Picture 43"/>
          <p:cNvPicPr>
            <a:picLocks noChangeAspect="1"/>
          </p:cNvPicPr>
          <p:nvPr/>
        </p:nvPicPr>
        <p:blipFill>
          <a:blip r:embed="rId21"/>
          <a:stretch>
            <a:fillRect/>
          </a:stretch>
        </p:blipFill>
        <p:spPr>
          <a:xfrm>
            <a:off x="9457564" y="3601895"/>
            <a:ext cx="1609925" cy="539264"/>
          </a:xfrm>
          <a:prstGeom prst="rect">
            <a:avLst/>
          </a:prstGeom>
        </p:spPr>
      </p:pic>
      <p:sp>
        <p:nvSpPr>
          <p:cNvPr id="83" name="Title 1"/>
          <p:cNvSpPr txBox="1">
            <a:spLocks/>
          </p:cNvSpPr>
          <p:nvPr/>
        </p:nvSpPr>
        <p:spPr>
          <a:xfrm rot="16200000">
            <a:off x="-596348" y="4764553"/>
            <a:ext cx="1972144" cy="642768"/>
          </a:xfrm>
          <a:prstGeom prst="rect">
            <a:avLst/>
          </a:prstGeom>
        </p:spPr>
        <p:txBody>
          <a:bodyPr vert="horz" lIns="107249" tIns="53611" rIns="107249" bIns="53611" rtlCol="0" anchor="ctr">
            <a:noAutofit/>
          </a:bodyPr>
          <a:lstStyle/>
          <a:p>
            <a:pPr defTabSz="1072045" fontAlgn="auto">
              <a:spcBef>
                <a:spcPts val="0"/>
              </a:spcBef>
              <a:spcAft>
                <a:spcPts val="0"/>
              </a:spcAft>
              <a:defRPr/>
            </a:pPr>
            <a:r>
              <a:rPr lang="en-IN" sz="1733" b="1" dirty="0">
                <a:solidFill>
                  <a:srgbClr val="676767"/>
                </a:solidFill>
                <a:latin typeface="Calibri"/>
                <a:cs typeface="Rockwell"/>
              </a:rPr>
              <a:t>Africa</a:t>
            </a:r>
          </a:p>
        </p:txBody>
      </p:sp>
      <p:cxnSp>
        <p:nvCxnSpPr>
          <p:cNvPr id="107" name="Straight Connector 106"/>
          <p:cNvCxnSpPr/>
          <p:nvPr/>
        </p:nvCxnSpPr>
        <p:spPr>
          <a:xfrm>
            <a:off x="644343" y="4837536"/>
            <a:ext cx="11341452" cy="14987"/>
          </a:xfrm>
          <a:prstGeom prst="line">
            <a:avLst/>
          </a:prstGeom>
          <a:ln w="19050">
            <a:solidFill>
              <a:srgbClr val="BD965D"/>
            </a:solidFill>
            <a:prstDash val="dot"/>
          </a:ln>
        </p:spPr>
        <p:style>
          <a:lnRef idx="1">
            <a:schemeClr val="accent6"/>
          </a:lnRef>
          <a:fillRef idx="0">
            <a:schemeClr val="accent6"/>
          </a:fillRef>
          <a:effectRef idx="0">
            <a:schemeClr val="accent6"/>
          </a:effectRef>
          <a:fontRef idx="minor">
            <a:schemeClr val="tx1"/>
          </a:fontRef>
        </p:style>
      </p:cxnSp>
      <p:sp>
        <p:nvSpPr>
          <p:cNvPr id="45" name="Title 1"/>
          <p:cNvSpPr txBox="1">
            <a:spLocks/>
          </p:cNvSpPr>
          <p:nvPr/>
        </p:nvSpPr>
        <p:spPr>
          <a:xfrm rot="16200000">
            <a:off x="-596348" y="1452274"/>
            <a:ext cx="1972144" cy="642768"/>
          </a:xfrm>
          <a:prstGeom prst="rect">
            <a:avLst/>
          </a:prstGeom>
        </p:spPr>
        <p:txBody>
          <a:bodyPr vert="horz" lIns="107249" tIns="53611" rIns="107249" bIns="53611" rtlCol="0" anchor="ctr">
            <a:noAutofit/>
          </a:bodyPr>
          <a:lstStyle/>
          <a:p>
            <a:pPr defTabSz="1072045" fontAlgn="auto">
              <a:spcBef>
                <a:spcPts val="0"/>
              </a:spcBef>
              <a:spcAft>
                <a:spcPts val="0"/>
              </a:spcAft>
              <a:defRPr/>
            </a:pPr>
            <a:r>
              <a:rPr lang="en-IN" sz="1733" b="1" dirty="0">
                <a:solidFill>
                  <a:srgbClr val="676767"/>
                </a:solidFill>
                <a:latin typeface="Calibri"/>
                <a:cs typeface="Rockwell"/>
              </a:rPr>
              <a:t>Middle East</a:t>
            </a:r>
          </a:p>
        </p:txBody>
      </p:sp>
      <p:sp>
        <p:nvSpPr>
          <p:cNvPr id="46" name="Title 1"/>
          <p:cNvSpPr txBox="1">
            <a:spLocks/>
          </p:cNvSpPr>
          <p:nvPr/>
        </p:nvSpPr>
        <p:spPr>
          <a:xfrm>
            <a:off x="530898" y="142465"/>
            <a:ext cx="8916675" cy="441870"/>
          </a:xfrm>
          <a:prstGeom prst="rect">
            <a:avLst/>
          </a:prstGeom>
        </p:spPr>
        <p:txBody>
          <a:bodyPr vert="horz" lIns="107604" tIns="53784" rIns="107604" bIns="53784" rtlCol="0" anchor="ctr">
            <a:noAutofit/>
          </a:bodyPr>
          <a:lstStyle>
            <a:lvl1pPr algn="l" defTabSz="457200" rtl="0" eaLnBrk="1" latinLnBrk="0" hangingPunct="1">
              <a:spcBef>
                <a:spcPct val="0"/>
              </a:spcBef>
              <a:buNone/>
              <a:defRPr sz="2400" b="0" i="0" kern="1200" baseline="0">
                <a:solidFill>
                  <a:schemeClr val="bg1">
                    <a:lumMod val="50000"/>
                  </a:schemeClr>
                </a:solidFill>
                <a:latin typeface="Helvetica Neue Light"/>
                <a:ea typeface="+mj-ea"/>
                <a:cs typeface="Helvetica Neue Light"/>
              </a:defRPr>
            </a:lvl1pPr>
          </a:lstStyle>
          <a:p>
            <a:pPr fontAlgn="auto">
              <a:spcAft>
                <a:spcPts val="0"/>
              </a:spcAft>
            </a:pPr>
            <a:r>
              <a:rPr lang="en-US" sz="2667" b="1" dirty="0">
                <a:solidFill>
                  <a:srgbClr val="676767"/>
                </a:solidFill>
                <a:latin typeface="Calibri"/>
              </a:rPr>
              <a:t>EXAMPLE </a:t>
            </a:r>
            <a:r>
              <a:rPr lang="en-US" sz="2667" b="1" dirty="0">
                <a:solidFill>
                  <a:srgbClr val="008FD5"/>
                </a:solidFill>
                <a:latin typeface="Calibri"/>
              </a:rPr>
              <a:t>CLIENTS</a:t>
            </a:r>
            <a:endParaRPr lang="en-US" sz="2667" dirty="0">
              <a:solidFill>
                <a:srgbClr val="008FD5"/>
              </a:solidFill>
              <a:latin typeface="Calibri"/>
            </a:endParaRPr>
          </a:p>
        </p:txBody>
      </p:sp>
      <p:sp>
        <p:nvSpPr>
          <p:cNvPr id="47" name="TextBox 46"/>
          <p:cNvSpPr txBox="1"/>
          <p:nvPr/>
        </p:nvSpPr>
        <p:spPr>
          <a:xfrm>
            <a:off x="8330115" y="6478502"/>
            <a:ext cx="3352364" cy="328269"/>
          </a:xfrm>
          <a:prstGeom prst="rect">
            <a:avLst/>
          </a:prstGeom>
          <a:noFill/>
        </p:spPr>
        <p:txBody>
          <a:bodyPr wrap="square" lIns="121883" tIns="60941" rIns="121883" bIns="60941" rtlCol="0">
            <a:spAutoFit/>
          </a:bodyPr>
          <a:lstStyle/>
          <a:p>
            <a:pPr algn="r" defTabSz="914400" fontAlgn="auto">
              <a:spcBef>
                <a:spcPts val="0"/>
              </a:spcBef>
              <a:spcAft>
                <a:spcPts val="0"/>
              </a:spcAft>
            </a:pPr>
            <a:r>
              <a:rPr lang="en-US" sz="1333" dirty="0">
                <a:solidFill>
                  <a:srgbClr val="676767"/>
                </a:solidFill>
                <a:latin typeface="Calibri"/>
                <a:cs typeface="+mn-cs"/>
              </a:rPr>
              <a:t>Some of our customers</a:t>
            </a:r>
          </a:p>
        </p:txBody>
      </p:sp>
      <p:sp>
        <p:nvSpPr>
          <p:cNvPr id="48" name="Slide Number Placeholder 48"/>
          <p:cNvSpPr>
            <a:spLocks noGrp="1"/>
          </p:cNvSpPr>
          <p:nvPr>
            <p:ph type="sldNum" sz="quarter" idx="12"/>
          </p:nvPr>
        </p:nvSpPr>
        <p:spPr>
          <a:xfrm>
            <a:off x="11580892" y="6519786"/>
            <a:ext cx="507934" cy="365210"/>
          </a:xfrm>
        </p:spPr>
        <p:txBody>
          <a:bodyPr/>
          <a:lstStyle/>
          <a:p>
            <a:fld id="{13F39FD9-3788-4CE2-957A-E90A4E223FD4}" type="slidenum">
              <a:rPr lang="en-IN" sz="1333">
                <a:solidFill>
                  <a:srgbClr val="676767"/>
                </a:solidFill>
              </a:rPr>
              <a:pPr/>
              <a:t>12</a:t>
            </a:fld>
            <a:endParaRPr lang="en-IN" sz="1333" dirty="0">
              <a:solidFill>
                <a:srgbClr val="676767"/>
              </a:solidFill>
            </a:endParaRPr>
          </a:p>
        </p:txBody>
      </p:sp>
    </p:spTree>
    <p:extLst>
      <p:ext uri="{BB962C8B-B14F-4D97-AF65-F5344CB8AC3E}">
        <p14:creationId xmlns="" xmlns:p14="http://schemas.microsoft.com/office/powerpoint/2010/main" val="2125576974"/>
      </p:ext>
    </p:extLst>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0"/>
          <p:cNvSpPr>
            <a:spLocks noChangeArrowheads="1"/>
          </p:cNvSpPr>
          <p:nvPr/>
        </p:nvSpPr>
        <p:spPr bwMode="auto">
          <a:xfrm>
            <a:off x="713064" y="2811233"/>
            <a:ext cx="1634506" cy="989706"/>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Integrated cash management for account services payments, liquidity: sweeps, pooling</a:t>
            </a:r>
          </a:p>
          <a:p>
            <a:pPr marL="0" lvl="1" indent="-64062" defTabSz="530343" fontAlgn="auto">
              <a:spcBef>
                <a:spcPts val="0"/>
              </a:spcBef>
              <a:spcAft>
                <a:spcPts val="0"/>
              </a:spcAft>
            </a:pPr>
            <a:r>
              <a:rPr lang="en-IN" sz="1067" b="1" dirty="0">
                <a:solidFill>
                  <a:srgbClr val="008FD5"/>
                </a:solidFill>
                <a:latin typeface="Calibri"/>
                <a:cs typeface="News Gothic MT"/>
              </a:rPr>
              <a:t> Bahrain and Kuwait</a:t>
            </a:r>
          </a:p>
        </p:txBody>
      </p:sp>
      <p:sp>
        <p:nvSpPr>
          <p:cNvPr id="53" name="Rectangle 20"/>
          <p:cNvSpPr>
            <a:spLocks noChangeArrowheads="1"/>
          </p:cNvSpPr>
          <p:nvPr/>
        </p:nvSpPr>
        <p:spPr bwMode="auto">
          <a:xfrm>
            <a:off x="2641258" y="2785081"/>
            <a:ext cx="1832414" cy="847961"/>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Integrated cash management for Account services, payments, liquidity: sweeps, pooling</a:t>
            </a:r>
          </a:p>
          <a:p>
            <a:pPr marL="0" lvl="1" indent="-64062" defTabSz="530343" fontAlgn="auto">
              <a:spcBef>
                <a:spcPts val="0"/>
              </a:spcBef>
              <a:spcAft>
                <a:spcPts val="0"/>
              </a:spcAft>
            </a:pPr>
            <a:r>
              <a:rPr lang="en-IN" sz="1067" b="1" dirty="0">
                <a:solidFill>
                  <a:srgbClr val="008FD5"/>
                </a:solidFill>
                <a:latin typeface="Calibri"/>
                <a:cs typeface="News Gothic MT"/>
              </a:rPr>
              <a:t>UAE</a:t>
            </a:r>
          </a:p>
        </p:txBody>
      </p:sp>
      <p:sp>
        <p:nvSpPr>
          <p:cNvPr id="67" name="Rectangle 20"/>
          <p:cNvSpPr>
            <a:spLocks noChangeArrowheads="1"/>
          </p:cNvSpPr>
          <p:nvPr/>
        </p:nvSpPr>
        <p:spPr bwMode="auto">
          <a:xfrm>
            <a:off x="4628890" y="2812917"/>
            <a:ext cx="2043091" cy="749393"/>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End to end integrated collections &amp; receivables, liquidity   </a:t>
            </a:r>
          </a:p>
          <a:p>
            <a:pPr marL="0" lvl="1" indent="-64062" defTabSz="530343" fontAlgn="auto">
              <a:spcBef>
                <a:spcPts val="0"/>
              </a:spcBef>
              <a:spcAft>
                <a:spcPts val="0"/>
              </a:spcAft>
            </a:pPr>
            <a:r>
              <a:rPr lang="en-IN" sz="1067" b="1" dirty="0">
                <a:solidFill>
                  <a:srgbClr val="008FD5"/>
                </a:solidFill>
                <a:latin typeface="Calibri"/>
                <a:cs typeface="News Gothic MT"/>
              </a:rPr>
              <a:t>UAE</a:t>
            </a:r>
          </a:p>
        </p:txBody>
      </p:sp>
      <p:sp>
        <p:nvSpPr>
          <p:cNvPr id="80" name="Title 1"/>
          <p:cNvSpPr txBox="1">
            <a:spLocks/>
          </p:cNvSpPr>
          <p:nvPr/>
        </p:nvSpPr>
        <p:spPr>
          <a:xfrm rot="16200000">
            <a:off x="-897259" y="2656741"/>
            <a:ext cx="2512014" cy="642535"/>
          </a:xfrm>
          <a:prstGeom prst="rect">
            <a:avLst/>
          </a:prstGeom>
          <a:ln>
            <a:noFill/>
          </a:ln>
        </p:spPr>
        <p:txBody>
          <a:bodyPr vert="horz" lIns="107604" tIns="53784" rIns="107604" bIns="53784" rtlCol="0" anchor="ctr">
            <a:noAutofit/>
          </a:bodyPr>
          <a:lstStyle/>
          <a:p>
            <a:pPr algn="ctr" defTabSz="1075732" fontAlgn="auto">
              <a:spcBef>
                <a:spcPts val="0"/>
              </a:spcBef>
              <a:spcAft>
                <a:spcPts val="0"/>
              </a:spcAft>
              <a:defRPr/>
            </a:pPr>
            <a:r>
              <a:rPr lang="en-US" sz="1467" b="1" dirty="0">
                <a:solidFill>
                  <a:srgbClr val="676767"/>
                </a:solidFill>
                <a:latin typeface="Calibri"/>
                <a:cs typeface="Rockwell"/>
              </a:rPr>
              <a:t>Middle East/Africa</a:t>
            </a:r>
            <a:endParaRPr lang="en-IN" sz="1467" b="1" dirty="0">
              <a:solidFill>
                <a:srgbClr val="676767"/>
              </a:solidFill>
              <a:latin typeface="Calibri"/>
              <a:cs typeface="Rockwell"/>
            </a:endParaRPr>
          </a:p>
        </p:txBody>
      </p:sp>
      <p:pic>
        <p:nvPicPr>
          <p:cNvPr id="42" name="Picture 41"/>
          <p:cNvPicPr>
            <a:picLocks noChangeAspect="1"/>
          </p:cNvPicPr>
          <p:nvPr/>
        </p:nvPicPr>
        <p:blipFill>
          <a:blip r:embed="rId2" cstate="email"/>
          <a:stretch>
            <a:fillRect/>
          </a:stretch>
        </p:blipFill>
        <p:spPr>
          <a:xfrm>
            <a:off x="8634878" y="2153057"/>
            <a:ext cx="1146943" cy="632581"/>
          </a:xfrm>
          <a:prstGeom prst="rect">
            <a:avLst/>
          </a:prstGeom>
          <a:noFill/>
          <a:ln>
            <a:noFill/>
          </a:ln>
        </p:spPr>
      </p:pic>
      <p:sp>
        <p:nvSpPr>
          <p:cNvPr id="47" name="Rectangle 20"/>
          <p:cNvSpPr>
            <a:spLocks noChangeArrowheads="1"/>
          </p:cNvSpPr>
          <p:nvPr/>
        </p:nvSpPr>
        <p:spPr bwMode="auto">
          <a:xfrm>
            <a:off x="8533289" y="2820054"/>
            <a:ext cx="1997376" cy="674689"/>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Integrated cash management</a:t>
            </a:r>
          </a:p>
          <a:p>
            <a:pPr marL="0" lvl="1" indent="0" defTabSz="537885" fontAlgn="auto">
              <a:spcBef>
                <a:spcPts val="0"/>
              </a:spcBef>
              <a:spcAft>
                <a:spcPts val="0"/>
              </a:spcAft>
            </a:pPr>
            <a:r>
              <a:rPr lang="en-IN" sz="1067" b="1" dirty="0">
                <a:solidFill>
                  <a:prstClr val="black"/>
                </a:solidFill>
                <a:latin typeface="Calibri"/>
                <a:cs typeface="News Gothic MT"/>
              </a:rPr>
              <a:t>for  Account services, payments, receivables  liquidity: sweeps, supply chain finance</a:t>
            </a:r>
          </a:p>
          <a:p>
            <a:pPr marL="0" lvl="1" indent="0" defTabSz="537885" fontAlgn="auto">
              <a:spcBef>
                <a:spcPts val="0"/>
              </a:spcBef>
              <a:spcAft>
                <a:spcPts val="0"/>
              </a:spcAft>
            </a:pPr>
            <a:r>
              <a:rPr lang="en-US" sz="1067" b="1" dirty="0">
                <a:solidFill>
                  <a:srgbClr val="008FD5"/>
                </a:solidFill>
                <a:latin typeface="Calibri"/>
                <a:cs typeface="News Gothic MT"/>
              </a:rPr>
              <a:t> Africa</a:t>
            </a:r>
          </a:p>
          <a:p>
            <a:pPr marL="0" lvl="1" indent="0" defTabSz="537885" fontAlgn="auto">
              <a:spcBef>
                <a:spcPts val="0"/>
              </a:spcBef>
              <a:spcAft>
                <a:spcPts val="0"/>
              </a:spcAft>
            </a:pPr>
            <a:endParaRPr lang="en-IN" sz="1067" b="1" dirty="0">
              <a:solidFill>
                <a:prstClr val="black"/>
              </a:solidFill>
              <a:latin typeface="Calibri"/>
              <a:cs typeface="News Gothic MT"/>
            </a:endParaRPr>
          </a:p>
        </p:txBody>
      </p:sp>
      <p:pic>
        <p:nvPicPr>
          <p:cNvPr id="60" name="Picture 4"/>
          <p:cNvPicPr>
            <a:picLocks noChangeAspect="1" noChangeArrowheads="1"/>
          </p:cNvPicPr>
          <p:nvPr/>
        </p:nvPicPr>
        <p:blipFill>
          <a:blip r:embed="rId3" cstate="print"/>
          <a:srcRect/>
          <a:stretch>
            <a:fillRect/>
          </a:stretch>
        </p:blipFill>
        <p:spPr bwMode="auto">
          <a:xfrm>
            <a:off x="814607" y="911161"/>
            <a:ext cx="1217131" cy="185770"/>
          </a:xfrm>
          <a:prstGeom prst="rect">
            <a:avLst/>
          </a:prstGeom>
          <a:noFill/>
          <a:ln w="9525">
            <a:noFill/>
            <a:round/>
            <a:headEnd/>
            <a:tailEnd/>
          </a:ln>
        </p:spPr>
      </p:pic>
      <p:pic>
        <p:nvPicPr>
          <p:cNvPr id="61" name="Picture 6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746990" y="919612"/>
            <a:ext cx="1181074" cy="315181"/>
          </a:xfrm>
          <a:prstGeom prst="rect">
            <a:avLst/>
          </a:prstGeom>
          <a:noFill/>
          <a:ln>
            <a:noFill/>
          </a:ln>
        </p:spPr>
      </p:pic>
      <p:sp>
        <p:nvSpPr>
          <p:cNvPr id="81" name="Title 1"/>
          <p:cNvSpPr txBox="1">
            <a:spLocks/>
          </p:cNvSpPr>
          <p:nvPr/>
        </p:nvSpPr>
        <p:spPr>
          <a:xfrm rot="16200000">
            <a:off x="-482123" y="984121"/>
            <a:ext cx="1645349" cy="642535"/>
          </a:xfrm>
          <a:prstGeom prst="rect">
            <a:avLst/>
          </a:prstGeom>
          <a:ln>
            <a:noFill/>
          </a:ln>
        </p:spPr>
        <p:txBody>
          <a:bodyPr vert="horz" lIns="107604" tIns="53784" rIns="107604" bIns="53784" rtlCol="0" anchor="ctr">
            <a:noAutofit/>
          </a:bodyPr>
          <a:lstStyle/>
          <a:p>
            <a:pPr algn="ctr" defTabSz="1075732" fontAlgn="auto">
              <a:spcBef>
                <a:spcPts val="0"/>
              </a:spcBef>
              <a:spcAft>
                <a:spcPts val="0"/>
              </a:spcAft>
              <a:defRPr/>
            </a:pPr>
            <a:r>
              <a:rPr lang="en-US" sz="1467" b="1" dirty="0">
                <a:solidFill>
                  <a:srgbClr val="676767"/>
                </a:solidFill>
                <a:latin typeface="Calibri"/>
                <a:cs typeface="Rockwell"/>
              </a:rPr>
              <a:t>Europe/Americas</a:t>
            </a:r>
            <a:endParaRPr lang="en-IN" sz="1467" b="1" dirty="0">
              <a:solidFill>
                <a:srgbClr val="676767"/>
              </a:solidFill>
              <a:latin typeface="Calibri"/>
              <a:cs typeface="Rockwell"/>
            </a:endParaRPr>
          </a:p>
        </p:txBody>
      </p:sp>
      <p:sp>
        <p:nvSpPr>
          <p:cNvPr id="83" name="Title 1"/>
          <p:cNvSpPr txBox="1">
            <a:spLocks/>
          </p:cNvSpPr>
          <p:nvPr/>
        </p:nvSpPr>
        <p:spPr>
          <a:xfrm rot="16200000">
            <a:off x="-601020" y="5152715"/>
            <a:ext cx="1981723" cy="642535"/>
          </a:xfrm>
          <a:prstGeom prst="rect">
            <a:avLst/>
          </a:prstGeom>
          <a:ln>
            <a:noFill/>
          </a:ln>
        </p:spPr>
        <p:txBody>
          <a:bodyPr vert="horz" lIns="107604" tIns="53784" rIns="107604" bIns="53784" rtlCol="0" anchor="ctr">
            <a:noAutofit/>
          </a:bodyPr>
          <a:lstStyle/>
          <a:p>
            <a:pPr algn="ctr" defTabSz="1075732" fontAlgn="auto">
              <a:spcBef>
                <a:spcPts val="0"/>
              </a:spcBef>
              <a:spcAft>
                <a:spcPts val="0"/>
              </a:spcAft>
              <a:defRPr/>
            </a:pPr>
            <a:r>
              <a:rPr lang="en-US" sz="1467" b="1" dirty="0">
                <a:solidFill>
                  <a:srgbClr val="676767"/>
                </a:solidFill>
                <a:latin typeface="Calibri"/>
                <a:cs typeface="Rockwell"/>
              </a:rPr>
              <a:t>India / APAC</a:t>
            </a:r>
            <a:endParaRPr lang="en-IN" sz="1467" b="1" dirty="0">
              <a:solidFill>
                <a:srgbClr val="676767"/>
              </a:solidFill>
              <a:latin typeface="Calibri"/>
              <a:cs typeface="Rockwell"/>
            </a:endParaRPr>
          </a:p>
        </p:txBody>
      </p:sp>
      <p:sp>
        <p:nvSpPr>
          <p:cNvPr id="84" name="Rectangle 20"/>
          <p:cNvSpPr>
            <a:spLocks noChangeArrowheads="1"/>
          </p:cNvSpPr>
          <p:nvPr/>
        </p:nvSpPr>
        <p:spPr bwMode="auto">
          <a:xfrm>
            <a:off x="721807" y="1352452"/>
            <a:ext cx="1614690" cy="683170"/>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Liquidity management front end</a:t>
            </a:r>
          </a:p>
          <a:p>
            <a:pPr marL="0" lvl="1" indent="-64062" defTabSz="530343" fontAlgn="auto">
              <a:spcBef>
                <a:spcPts val="0"/>
              </a:spcBef>
              <a:spcAft>
                <a:spcPts val="0"/>
              </a:spcAft>
            </a:pPr>
            <a:r>
              <a:rPr lang="en-IN" sz="1067" b="1" dirty="0">
                <a:solidFill>
                  <a:srgbClr val="008FD5"/>
                </a:solidFill>
                <a:latin typeface="Calibri"/>
                <a:cs typeface="News Gothic MT"/>
              </a:rPr>
              <a:t>HSBC worldwide</a:t>
            </a:r>
          </a:p>
        </p:txBody>
      </p:sp>
      <p:sp>
        <p:nvSpPr>
          <p:cNvPr id="85" name="Rectangle 20"/>
          <p:cNvSpPr>
            <a:spLocks noChangeArrowheads="1"/>
          </p:cNvSpPr>
          <p:nvPr/>
        </p:nvSpPr>
        <p:spPr bwMode="auto">
          <a:xfrm>
            <a:off x="2645437" y="1393166"/>
            <a:ext cx="2741852" cy="683170"/>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Integrated trade finance </a:t>
            </a:r>
          </a:p>
          <a:p>
            <a:pPr marL="0" lvl="1" indent="-64062" defTabSz="530343" fontAlgn="auto">
              <a:spcBef>
                <a:spcPts val="0"/>
              </a:spcBef>
              <a:spcAft>
                <a:spcPts val="0"/>
              </a:spcAft>
            </a:pPr>
            <a:r>
              <a:rPr lang="en-IN" sz="1067" b="1" dirty="0">
                <a:solidFill>
                  <a:srgbClr val="008FD5"/>
                </a:solidFill>
                <a:latin typeface="Calibri"/>
                <a:cs typeface="News Gothic MT"/>
              </a:rPr>
              <a:t>Austria</a:t>
            </a:r>
          </a:p>
        </p:txBody>
      </p:sp>
      <p:sp>
        <p:nvSpPr>
          <p:cNvPr id="88" name="Title 1"/>
          <p:cNvSpPr txBox="1">
            <a:spLocks/>
          </p:cNvSpPr>
          <p:nvPr/>
        </p:nvSpPr>
        <p:spPr>
          <a:xfrm>
            <a:off x="507938" y="244089"/>
            <a:ext cx="8916675" cy="441870"/>
          </a:xfrm>
          <a:prstGeom prst="rect">
            <a:avLst/>
          </a:prstGeom>
        </p:spPr>
        <p:txBody>
          <a:bodyPr vert="horz" lIns="107604" tIns="53784" rIns="107604" bIns="53784" rtlCol="0" anchor="ctr">
            <a:noAutofit/>
          </a:bodyPr>
          <a:lstStyle>
            <a:lvl1pPr algn="l" defTabSz="457200" rtl="0" eaLnBrk="1" latinLnBrk="0" hangingPunct="1">
              <a:spcBef>
                <a:spcPct val="0"/>
              </a:spcBef>
              <a:buNone/>
              <a:defRPr sz="2400" b="0" i="0" kern="1200" baseline="0">
                <a:solidFill>
                  <a:schemeClr val="bg1">
                    <a:lumMod val="50000"/>
                  </a:schemeClr>
                </a:solidFill>
                <a:latin typeface="Helvetica Neue Light"/>
                <a:ea typeface="+mj-ea"/>
                <a:cs typeface="Helvetica Neue Light"/>
              </a:defRPr>
            </a:lvl1pPr>
          </a:lstStyle>
          <a:p>
            <a:pPr fontAlgn="auto">
              <a:spcAft>
                <a:spcPts val="0"/>
              </a:spcAft>
            </a:pPr>
            <a:r>
              <a:rPr lang="en-US" sz="2667" b="1" dirty="0">
                <a:solidFill>
                  <a:srgbClr val="6E6F71"/>
                </a:solidFill>
                <a:latin typeface="Calibri"/>
              </a:rPr>
              <a:t> </a:t>
            </a:r>
            <a:r>
              <a:rPr lang="en-US" sz="2667" b="1" dirty="0">
                <a:solidFill>
                  <a:srgbClr val="676767"/>
                </a:solidFill>
                <a:latin typeface="Calibri"/>
              </a:rPr>
              <a:t>TRANSACTION BANKING </a:t>
            </a:r>
            <a:r>
              <a:rPr lang="en-US" sz="2667" b="1" dirty="0" smtClean="0">
                <a:solidFill>
                  <a:srgbClr val="676767"/>
                </a:solidFill>
                <a:latin typeface="Calibri"/>
              </a:rPr>
              <a:t>RECENT MANDATES</a:t>
            </a:r>
            <a:endParaRPr lang="en-US" sz="2667" dirty="0">
              <a:solidFill>
                <a:srgbClr val="008FD5"/>
              </a:solidFill>
              <a:latin typeface="Calibri"/>
            </a:endParaRPr>
          </a:p>
        </p:txBody>
      </p:sp>
      <p:pic>
        <p:nvPicPr>
          <p:cNvPr id="7" name="Picture 6" descr="Commercial Bank Dubai.png"/>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4778532" y="2282487"/>
            <a:ext cx="1650557" cy="403769"/>
          </a:xfrm>
          <a:prstGeom prst="rect">
            <a:avLst/>
          </a:prstGeom>
        </p:spPr>
      </p:pic>
      <p:sp>
        <p:nvSpPr>
          <p:cNvPr id="37" name="Rectangle 20"/>
          <p:cNvSpPr>
            <a:spLocks noChangeArrowheads="1"/>
          </p:cNvSpPr>
          <p:nvPr/>
        </p:nvSpPr>
        <p:spPr bwMode="auto">
          <a:xfrm>
            <a:off x="6766274" y="2809327"/>
            <a:ext cx="1788238" cy="749393"/>
          </a:xfrm>
          <a:prstGeom prst="rect">
            <a:avLst/>
          </a:prstGeom>
          <a:noFill/>
          <a:ln w="9525">
            <a:noFill/>
            <a:miter lim="800000"/>
            <a:headEnd/>
            <a:tailEnd/>
          </a:ln>
        </p:spPr>
        <p:txBody>
          <a:bodyPr lIns="93931" tIns="47005" rIns="93931" bIns="47005"/>
          <a:lstStyle/>
          <a:p>
            <a:pPr marL="0" lvl="1" indent="0" defTabSz="537885" fontAlgn="auto">
              <a:spcBef>
                <a:spcPts val="0"/>
              </a:spcBef>
              <a:spcAft>
                <a:spcPts val="0"/>
              </a:spcAft>
            </a:pPr>
            <a:r>
              <a:rPr lang="en-IN" sz="1067" b="1" dirty="0">
                <a:solidFill>
                  <a:prstClr val="black"/>
                </a:solidFill>
                <a:latin typeface="Calibri"/>
                <a:cs typeface="News Gothic MT"/>
              </a:rPr>
              <a:t>Integrated transaction banking  for collections &amp; receivables, liquidity, trade and SCF   </a:t>
            </a:r>
          </a:p>
          <a:p>
            <a:pPr marL="0" lvl="1" indent="-64062" defTabSz="530343" fontAlgn="auto">
              <a:spcBef>
                <a:spcPts val="0"/>
              </a:spcBef>
              <a:spcAft>
                <a:spcPts val="0"/>
              </a:spcAft>
            </a:pPr>
            <a:r>
              <a:rPr lang="en-IN" sz="1067" b="1" dirty="0">
                <a:solidFill>
                  <a:srgbClr val="008FD5"/>
                </a:solidFill>
                <a:latin typeface="Calibri"/>
                <a:cs typeface="News Gothic MT"/>
              </a:rPr>
              <a:t>Oman</a:t>
            </a:r>
          </a:p>
        </p:txBody>
      </p:sp>
      <p:pic>
        <p:nvPicPr>
          <p:cNvPr id="10" name="Picture 9"/>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6820846" y="2162490"/>
            <a:ext cx="1509275" cy="578163"/>
          </a:xfrm>
          <a:prstGeom prst="rect">
            <a:avLst/>
          </a:prstGeom>
        </p:spPr>
      </p:pic>
      <p:cxnSp>
        <p:nvCxnSpPr>
          <p:cNvPr id="50" name="Straight Connector 49"/>
          <p:cNvCxnSpPr/>
          <p:nvPr/>
        </p:nvCxnSpPr>
        <p:spPr>
          <a:xfrm>
            <a:off x="646316" y="2007066"/>
            <a:ext cx="11337351" cy="14987"/>
          </a:xfrm>
          <a:prstGeom prst="line">
            <a:avLst/>
          </a:prstGeom>
          <a:ln w="19050">
            <a:solidFill>
              <a:srgbClr val="BD965D"/>
            </a:solidFill>
            <a:prstDash val="dot"/>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a:off x="408405" y="3939387"/>
            <a:ext cx="11337351" cy="14987"/>
          </a:xfrm>
          <a:prstGeom prst="line">
            <a:avLst/>
          </a:prstGeom>
          <a:ln w="19050">
            <a:solidFill>
              <a:srgbClr val="BD965D"/>
            </a:solidFill>
            <a:prstDash val="dot"/>
          </a:ln>
        </p:spPr>
        <p:style>
          <a:lnRef idx="1">
            <a:schemeClr val="accent6"/>
          </a:lnRef>
          <a:fillRef idx="0">
            <a:schemeClr val="accent6"/>
          </a:fillRef>
          <a:effectRef idx="0">
            <a:schemeClr val="accent6"/>
          </a:effectRef>
          <a:fontRef idx="minor">
            <a:schemeClr val="tx1"/>
          </a:fontRef>
        </p:style>
      </p:cxnSp>
      <p:sp>
        <p:nvSpPr>
          <p:cNvPr id="38" name="Rectangle 20"/>
          <p:cNvSpPr>
            <a:spLocks noChangeArrowheads="1"/>
          </p:cNvSpPr>
          <p:nvPr/>
        </p:nvSpPr>
        <p:spPr bwMode="auto">
          <a:xfrm>
            <a:off x="733226" y="4699289"/>
            <a:ext cx="2111205" cy="848924"/>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Integrated Cash management for</a:t>
            </a:r>
          </a:p>
          <a:p>
            <a:pPr marL="0" lvl="1" indent="0" defTabSz="453487" fontAlgn="auto">
              <a:spcBef>
                <a:spcPts val="0"/>
              </a:spcBef>
              <a:spcAft>
                <a:spcPts val="0"/>
              </a:spcAft>
            </a:pPr>
            <a:r>
              <a:rPr lang="en-IN" sz="1067" b="1" dirty="0">
                <a:solidFill>
                  <a:prstClr val="black"/>
                </a:solidFill>
                <a:latin typeface="Calibri"/>
                <a:cs typeface="News Gothic MT"/>
              </a:rPr>
              <a:t>Account Services Payments,      </a:t>
            </a:r>
          </a:p>
          <a:p>
            <a:pPr marL="0" lvl="1" indent="0" defTabSz="453487" fontAlgn="auto">
              <a:spcBef>
                <a:spcPts val="0"/>
              </a:spcBef>
              <a:spcAft>
                <a:spcPts val="0"/>
              </a:spcAft>
            </a:pPr>
            <a:r>
              <a:rPr lang="en-IN" sz="1067" b="1" dirty="0">
                <a:solidFill>
                  <a:prstClr val="black"/>
                </a:solidFill>
                <a:latin typeface="Calibri"/>
                <a:cs typeface="News Gothic MT"/>
              </a:rPr>
              <a:t>Liquidity: Sweeps,Pooling</a:t>
            </a:r>
          </a:p>
          <a:p>
            <a:pPr marL="0" lvl="1" indent="0" defTabSz="453487" fontAlgn="auto">
              <a:spcBef>
                <a:spcPts val="0"/>
              </a:spcBef>
              <a:spcAft>
                <a:spcPts val="0"/>
              </a:spcAft>
            </a:pPr>
            <a:r>
              <a:rPr lang="en-IN" sz="1067" b="1" dirty="0">
                <a:solidFill>
                  <a:srgbClr val="558ED5"/>
                </a:solidFill>
                <a:latin typeface="Calibri"/>
                <a:cs typeface="News Gothic MT"/>
              </a:rPr>
              <a:t>Malaysia</a:t>
            </a:r>
          </a:p>
        </p:txBody>
      </p:sp>
      <p:sp>
        <p:nvSpPr>
          <p:cNvPr id="39" name="Rectangle 20"/>
          <p:cNvSpPr>
            <a:spLocks noChangeArrowheads="1"/>
          </p:cNvSpPr>
          <p:nvPr/>
        </p:nvSpPr>
        <p:spPr bwMode="auto">
          <a:xfrm>
            <a:off x="2695126" y="4702876"/>
            <a:ext cx="1977866" cy="708421"/>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Trade and SCF solution</a:t>
            </a:r>
          </a:p>
          <a:p>
            <a:pPr marL="0" lvl="1" indent="0" defTabSz="453487" fontAlgn="auto">
              <a:spcBef>
                <a:spcPts val="0"/>
              </a:spcBef>
              <a:spcAft>
                <a:spcPts val="0"/>
              </a:spcAft>
            </a:pPr>
            <a:r>
              <a:rPr lang="en-IN" sz="1067" b="1" dirty="0" err="1">
                <a:solidFill>
                  <a:srgbClr val="558ED5"/>
                </a:solidFill>
                <a:latin typeface="Calibri"/>
                <a:cs typeface="News Gothic MT"/>
              </a:rPr>
              <a:t>Inida</a:t>
            </a:r>
            <a:endParaRPr lang="en-IN" sz="1067" b="1" dirty="0">
              <a:solidFill>
                <a:srgbClr val="558ED5"/>
              </a:solidFill>
              <a:latin typeface="Calibri"/>
              <a:cs typeface="News Gothic MT"/>
            </a:endParaRPr>
          </a:p>
        </p:txBody>
      </p:sp>
      <p:sp>
        <p:nvSpPr>
          <p:cNvPr id="40" name="Rectangle 20"/>
          <p:cNvSpPr>
            <a:spLocks noChangeArrowheads="1"/>
          </p:cNvSpPr>
          <p:nvPr/>
        </p:nvSpPr>
        <p:spPr bwMode="auto">
          <a:xfrm>
            <a:off x="4735412" y="4701300"/>
            <a:ext cx="1977866" cy="708421"/>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Trade and SCF solution</a:t>
            </a:r>
          </a:p>
          <a:p>
            <a:pPr marL="0" lvl="1" indent="0" defTabSz="453487" fontAlgn="auto">
              <a:spcBef>
                <a:spcPts val="0"/>
              </a:spcBef>
              <a:spcAft>
                <a:spcPts val="0"/>
              </a:spcAft>
            </a:pPr>
            <a:r>
              <a:rPr lang="en-IN" sz="1067" b="1" dirty="0">
                <a:solidFill>
                  <a:srgbClr val="558ED5"/>
                </a:solidFill>
                <a:latin typeface="Calibri"/>
                <a:cs typeface="News Gothic MT"/>
              </a:rPr>
              <a:t>Solution for Westpac in emerging markets of APAC</a:t>
            </a:r>
          </a:p>
        </p:txBody>
      </p:sp>
      <p:pic>
        <p:nvPicPr>
          <p:cNvPr id="41" name="Picture 40" descr="Bank Barohda.png"/>
          <p:cNvPicPr>
            <a:picLocks noChangeAspect="1"/>
          </p:cNvPicPr>
          <p:nvPr/>
        </p:nvPicPr>
        <p:blipFill rotWithShape="1">
          <a:blip r:embed="rId7">
            <a:extLst>
              <a:ext uri="{28A0092B-C50C-407E-A947-70E740481C1C}">
                <a14:useLocalDpi xmlns="" xmlns:a14="http://schemas.microsoft.com/office/drawing/2010/main"/>
              </a:ext>
            </a:extLst>
          </a:blip>
          <a:srcRect t="33430" b="30208"/>
          <a:stretch/>
        </p:blipFill>
        <p:spPr>
          <a:xfrm>
            <a:off x="2602240" y="4065800"/>
            <a:ext cx="2074938" cy="565540"/>
          </a:xfrm>
          <a:prstGeom prst="rect">
            <a:avLst/>
          </a:prstGeom>
        </p:spPr>
      </p:pic>
      <p:pic>
        <p:nvPicPr>
          <p:cNvPr id="43" name="Picture 42" descr="Al Rahji.png"/>
          <p:cNvPicPr>
            <a:picLocks noChangeAspect="1"/>
          </p:cNvPicPr>
          <p:nvPr/>
        </p:nvPicPr>
        <p:blipFill rotWithShape="1">
          <a:blip r:embed="rId8">
            <a:extLst>
              <a:ext uri="{28A0092B-C50C-407E-A947-70E740481C1C}">
                <a14:useLocalDpi xmlns="" xmlns:a14="http://schemas.microsoft.com/office/drawing/2010/main"/>
              </a:ext>
            </a:extLst>
          </a:blip>
          <a:srcRect t="31737" b="31348"/>
          <a:stretch/>
        </p:blipFill>
        <p:spPr>
          <a:xfrm>
            <a:off x="684211" y="4023854"/>
            <a:ext cx="1644417" cy="607480"/>
          </a:xfrm>
          <a:prstGeom prst="rect">
            <a:avLst/>
          </a:prstGeom>
        </p:spPr>
      </p:pic>
      <p:pic>
        <p:nvPicPr>
          <p:cNvPr id="55" name="Picture 54" descr="Westpac.png"/>
          <p:cNvPicPr>
            <a:picLocks noChangeAspect="1"/>
          </p:cNvPicPr>
          <p:nvPr/>
        </p:nvPicPr>
        <p:blipFill rotWithShape="1">
          <a:blip r:embed="rId9">
            <a:extLst>
              <a:ext uri="{28A0092B-C50C-407E-A947-70E740481C1C}">
                <a14:useLocalDpi xmlns="" xmlns:a14="http://schemas.microsoft.com/office/drawing/2010/main"/>
              </a:ext>
            </a:extLst>
          </a:blip>
          <a:srcRect t="31526" b="31653"/>
          <a:stretch/>
        </p:blipFill>
        <p:spPr>
          <a:xfrm>
            <a:off x="4580604" y="4125372"/>
            <a:ext cx="2179212" cy="458921"/>
          </a:xfrm>
          <a:prstGeom prst="rect">
            <a:avLst/>
          </a:prstGeom>
        </p:spPr>
      </p:pic>
      <p:pic>
        <p:nvPicPr>
          <p:cNvPr id="56" name="Picture 55"/>
          <p:cNvPicPr>
            <a:picLocks noChangeAspect="1"/>
          </p:cNvPicPr>
          <p:nvPr/>
        </p:nvPicPr>
        <p:blipFill>
          <a:blip r:embed="rId10" cstate="email"/>
          <a:stretch>
            <a:fillRect/>
          </a:stretch>
        </p:blipFill>
        <p:spPr>
          <a:xfrm>
            <a:off x="6759819" y="4065792"/>
            <a:ext cx="1722049" cy="533524"/>
          </a:xfrm>
          <a:prstGeom prst="rect">
            <a:avLst/>
          </a:prstGeom>
        </p:spPr>
      </p:pic>
      <p:sp>
        <p:nvSpPr>
          <p:cNvPr id="57" name="Rectangle 20"/>
          <p:cNvSpPr>
            <a:spLocks noChangeArrowheads="1"/>
          </p:cNvSpPr>
          <p:nvPr/>
        </p:nvSpPr>
        <p:spPr bwMode="auto">
          <a:xfrm>
            <a:off x="6710975" y="4692825"/>
            <a:ext cx="1988525" cy="703250"/>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Integrated Cash management for Account </a:t>
            </a:r>
            <a:r>
              <a:rPr lang="en-IN" sz="1067" b="1" dirty="0" smtClean="0">
                <a:solidFill>
                  <a:prstClr val="black"/>
                </a:solidFill>
                <a:latin typeface="Calibri"/>
                <a:cs typeface="News Gothic MT"/>
              </a:rPr>
              <a:t>Services, </a:t>
            </a:r>
            <a:r>
              <a:rPr lang="en-IN" sz="1067" b="1" dirty="0">
                <a:solidFill>
                  <a:prstClr val="black"/>
                </a:solidFill>
                <a:latin typeface="Calibri"/>
                <a:cs typeface="News Gothic MT"/>
              </a:rPr>
              <a:t>Payments,</a:t>
            </a:r>
          </a:p>
          <a:p>
            <a:pPr marL="0" lvl="1" indent="0" defTabSz="453487" fontAlgn="auto">
              <a:spcBef>
                <a:spcPts val="0"/>
              </a:spcBef>
              <a:spcAft>
                <a:spcPts val="0"/>
              </a:spcAft>
            </a:pPr>
            <a:r>
              <a:rPr lang="en-IN" sz="1067" b="1" dirty="0">
                <a:solidFill>
                  <a:prstClr val="black"/>
                </a:solidFill>
                <a:latin typeface="Calibri"/>
                <a:cs typeface="News Gothic MT"/>
              </a:rPr>
              <a:t>Liquidity: Sweeps,Pooling</a:t>
            </a:r>
          </a:p>
          <a:p>
            <a:pPr marL="0" lvl="1" indent="0" defTabSz="453487" fontAlgn="auto">
              <a:spcBef>
                <a:spcPts val="0"/>
              </a:spcBef>
              <a:spcAft>
                <a:spcPts val="0"/>
              </a:spcAft>
            </a:pPr>
            <a:r>
              <a:rPr lang="en-IN" sz="1067" b="1" dirty="0" smtClean="0">
                <a:solidFill>
                  <a:srgbClr val="558ED5"/>
                </a:solidFill>
                <a:latin typeface="Calibri"/>
                <a:cs typeface="News Gothic MT"/>
              </a:rPr>
              <a:t>Thailand + AEC</a:t>
            </a:r>
            <a:endParaRPr lang="en-IN" sz="1067" b="1" dirty="0">
              <a:solidFill>
                <a:srgbClr val="558ED5"/>
              </a:solidFill>
              <a:latin typeface="Calibri"/>
              <a:cs typeface="News Gothic MT"/>
            </a:endParaRPr>
          </a:p>
        </p:txBody>
      </p:sp>
      <p:pic>
        <p:nvPicPr>
          <p:cNvPr id="59" name="Picture 4"/>
          <p:cNvPicPr>
            <a:picLocks noChangeAspect="1" noChangeArrowheads="1"/>
          </p:cNvPicPr>
          <p:nvPr/>
        </p:nvPicPr>
        <p:blipFill>
          <a:blip r:embed="rId11" cstate="email">
            <a:extLst>
              <a:ext uri="{28A0092B-C50C-407E-A947-70E740481C1C}">
                <a14:useLocalDpi xmlns="" xmlns:a14="http://schemas.microsoft.com/office/drawing/2010/main"/>
              </a:ext>
            </a:extLst>
          </a:blip>
          <a:srcRect/>
          <a:stretch>
            <a:fillRect/>
          </a:stretch>
        </p:blipFill>
        <p:spPr bwMode="auto">
          <a:xfrm>
            <a:off x="8627674" y="4125369"/>
            <a:ext cx="1851023" cy="5178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2" name="Rectangle 20"/>
          <p:cNvSpPr>
            <a:spLocks noChangeArrowheads="1"/>
          </p:cNvSpPr>
          <p:nvPr/>
        </p:nvSpPr>
        <p:spPr bwMode="auto">
          <a:xfrm>
            <a:off x="8639552" y="4686467"/>
            <a:ext cx="2155835" cy="531194"/>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Digital Transaction Banking Corporate Portal</a:t>
            </a:r>
          </a:p>
          <a:p>
            <a:pPr marL="0" lvl="1" indent="0" defTabSz="453487" fontAlgn="auto">
              <a:spcBef>
                <a:spcPts val="0"/>
              </a:spcBef>
              <a:spcAft>
                <a:spcPts val="0"/>
              </a:spcAft>
            </a:pPr>
            <a:r>
              <a:rPr lang="en-IN" sz="1067" b="1" dirty="0">
                <a:solidFill>
                  <a:srgbClr val="558ED5"/>
                </a:solidFill>
                <a:latin typeface="Calibri"/>
                <a:cs typeface="News Gothic MT"/>
              </a:rPr>
              <a:t>India</a:t>
            </a:r>
          </a:p>
        </p:txBody>
      </p:sp>
      <p:pic>
        <p:nvPicPr>
          <p:cNvPr id="63" name="Picture 3"/>
          <p:cNvPicPr>
            <a:picLocks noChangeAspect="1" noChangeArrowheads="1"/>
          </p:cNvPicPr>
          <p:nvPr/>
        </p:nvPicPr>
        <p:blipFill>
          <a:blip r:embed="rId12" cstate="email">
            <a:extLst>
              <a:ext uri="{28A0092B-C50C-407E-A947-70E740481C1C}">
                <a14:useLocalDpi xmlns="" xmlns:a14="http://schemas.microsoft.com/office/drawing/2010/main"/>
              </a:ext>
            </a:extLst>
          </a:blip>
          <a:srcRect/>
          <a:stretch>
            <a:fillRect/>
          </a:stretch>
        </p:blipFill>
        <p:spPr bwMode="auto">
          <a:xfrm>
            <a:off x="762738" y="5550241"/>
            <a:ext cx="1491207" cy="4199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4" name="Rectangle 20"/>
          <p:cNvSpPr>
            <a:spLocks noChangeArrowheads="1"/>
          </p:cNvSpPr>
          <p:nvPr/>
        </p:nvSpPr>
        <p:spPr bwMode="auto">
          <a:xfrm>
            <a:off x="737410" y="6067058"/>
            <a:ext cx="1618098" cy="531194"/>
          </a:xfrm>
          <a:prstGeom prst="rect">
            <a:avLst/>
          </a:prstGeom>
          <a:noFill/>
          <a:ln w="9525">
            <a:noFill/>
            <a:miter lim="800000"/>
            <a:headEnd/>
            <a:tailEnd/>
          </a:ln>
        </p:spPr>
        <p:txBody>
          <a:bodyPr lIns="79219" tIns="39633" rIns="79219" bIns="39633"/>
          <a:lstStyle/>
          <a:p>
            <a:pPr marL="0" lvl="1" indent="0" defTabSz="453487" fontAlgn="auto">
              <a:spcBef>
                <a:spcPts val="0"/>
              </a:spcBef>
              <a:spcAft>
                <a:spcPts val="0"/>
              </a:spcAft>
            </a:pPr>
            <a:r>
              <a:rPr lang="en-IN" sz="1067" b="1" dirty="0">
                <a:solidFill>
                  <a:prstClr val="black"/>
                </a:solidFill>
                <a:latin typeface="Calibri"/>
                <a:cs typeface="News Gothic MT"/>
              </a:rPr>
              <a:t>Digital Transaction Banking Platform</a:t>
            </a:r>
          </a:p>
          <a:p>
            <a:pPr marL="0" lvl="1" indent="0" defTabSz="453487" fontAlgn="auto">
              <a:spcBef>
                <a:spcPts val="0"/>
              </a:spcBef>
              <a:spcAft>
                <a:spcPts val="0"/>
              </a:spcAft>
            </a:pPr>
            <a:r>
              <a:rPr lang="en-IN" sz="1067" b="1" dirty="0">
                <a:solidFill>
                  <a:srgbClr val="558ED5"/>
                </a:solidFill>
                <a:latin typeface="Calibri"/>
                <a:cs typeface="News Gothic MT"/>
              </a:rPr>
              <a:t>India</a:t>
            </a:r>
            <a:endParaRPr lang="en-IN" sz="1067" b="1" dirty="0">
              <a:solidFill>
                <a:prstClr val="black"/>
              </a:solidFill>
              <a:latin typeface="Calibri"/>
              <a:cs typeface="News Gothic MT"/>
            </a:endParaRPr>
          </a:p>
        </p:txBody>
      </p:sp>
      <p:sp>
        <p:nvSpPr>
          <p:cNvPr id="65" name="Rectangle 20"/>
          <p:cNvSpPr>
            <a:spLocks noChangeArrowheads="1"/>
          </p:cNvSpPr>
          <p:nvPr/>
        </p:nvSpPr>
        <p:spPr bwMode="auto">
          <a:xfrm>
            <a:off x="2588819" y="6073646"/>
            <a:ext cx="1978123" cy="707455"/>
          </a:xfrm>
          <a:prstGeom prst="rect">
            <a:avLst/>
          </a:prstGeom>
          <a:noFill/>
          <a:ln w="9525">
            <a:noFill/>
            <a:miter lim="800000"/>
            <a:headEnd/>
            <a:tailEnd/>
          </a:ln>
        </p:spPr>
        <p:txBody>
          <a:bodyPr lIns="70461" tIns="35260" rIns="70461" bIns="35260"/>
          <a:lstStyle/>
          <a:p>
            <a:pPr marL="0" lvl="1" indent="0" defTabSz="403434" fontAlgn="auto">
              <a:spcBef>
                <a:spcPts val="0"/>
              </a:spcBef>
              <a:spcAft>
                <a:spcPts val="0"/>
              </a:spcAft>
            </a:pPr>
            <a:r>
              <a:rPr lang="en-IN" sz="1067" b="1" dirty="0">
                <a:solidFill>
                  <a:prstClr val="black"/>
                </a:solidFill>
                <a:latin typeface="Calibri"/>
                <a:cs typeface="News Gothic MT"/>
              </a:rPr>
              <a:t>Liquidity Management</a:t>
            </a:r>
          </a:p>
          <a:p>
            <a:pPr marL="0" lvl="1" indent="-48048" defTabSz="397779"/>
            <a:r>
              <a:rPr lang="en-IN" sz="1067" b="1" dirty="0">
                <a:solidFill>
                  <a:srgbClr val="558ED5"/>
                </a:solidFill>
                <a:latin typeface="Calibri"/>
                <a:cs typeface="News Gothic MT"/>
              </a:rPr>
              <a:t>Australia</a:t>
            </a:r>
          </a:p>
        </p:txBody>
      </p:sp>
      <p:pic>
        <p:nvPicPr>
          <p:cNvPr id="66" name="Picture 2"/>
          <p:cNvPicPr>
            <a:picLocks noChangeAspect="1" noChangeArrowheads="1"/>
          </p:cNvPicPr>
          <p:nvPr/>
        </p:nvPicPr>
        <p:blipFill>
          <a:blip r:embed="rId13">
            <a:extLst>
              <a:ext uri="{28A0092B-C50C-407E-A947-70E740481C1C}">
                <a14:useLocalDpi xmlns="" xmlns:a14="http://schemas.microsoft.com/office/drawing/2010/main"/>
              </a:ext>
            </a:extLst>
          </a:blip>
          <a:srcRect/>
          <a:stretch>
            <a:fillRect/>
          </a:stretch>
        </p:blipFill>
        <p:spPr bwMode="auto">
          <a:xfrm>
            <a:off x="2652353" y="5541567"/>
            <a:ext cx="1390147" cy="4286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9" name="Rectangle 20"/>
          <p:cNvSpPr>
            <a:spLocks noChangeArrowheads="1"/>
          </p:cNvSpPr>
          <p:nvPr/>
        </p:nvSpPr>
        <p:spPr bwMode="auto">
          <a:xfrm>
            <a:off x="10398028" y="2801479"/>
            <a:ext cx="1803929" cy="937074"/>
          </a:xfrm>
          <a:prstGeom prst="rect">
            <a:avLst/>
          </a:prstGeom>
          <a:noFill/>
          <a:ln w="9525">
            <a:noFill/>
            <a:miter lim="800000"/>
            <a:headEnd/>
            <a:tailEnd/>
          </a:ln>
        </p:spPr>
        <p:txBody>
          <a:bodyPr lIns="92608" tIns="46351" rIns="92608" bIns="46351"/>
          <a:lstStyle/>
          <a:p>
            <a:pPr marL="0" lvl="1" indent="-64062" defTabSz="530343" fontAlgn="auto">
              <a:spcBef>
                <a:spcPts val="0"/>
              </a:spcBef>
              <a:spcAft>
                <a:spcPts val="0"/>
              </a:spcAft>
            </a:pPr>
            <a:r>
              <a:rPr lang="en-US" sz="1067" b="1" dirty="0">
                <a:solidFill>
                  <a:prstClr val="black"/>
                </a:solidFill>
                <a:latin typeface="Calibri"/>
                <a:cs typeface="News Gothic MT"/>
              </a:rPr>
              <a:t>CBX and Cash management </a:t>
            </a:r>
            <a:r>
              <a:rPr lang="en-US" sz="1067" b="1" dirty="0">
                <a:solidFill>
                  <a:srgbClr val="008FD5"/>
                </a:solidFill>
                <a:latin typeface="Calibri"/>
                <a:cs typeface="News Gothic MT"/>
              </a:rPr>
              <a:t> </a:t>
            </a:r>
          </a:p>
          <a:p>
            <a:pPr marL="0" lvl="1" indent="-64062" defTabSz="530343" fontAlgn="auto">
              <a:spcBef>
                <a:spcPts val="0"/>
              </a:spcBef>
              <a:spcAft>
                <a:spcPts val="0"/>
              </a:spcAft>
            </a:pPr>
            <a:r>
              <a:rPr lang="en-US" sz="1067" b="1" dirty="0">
                <a:solidFill>
                  <a:srgbClr val="008FD5"/>
                </a:solidFill>
                <a:latin typeface="Calibri"/>
                <a:cs typeface="News Gothic MT"/>
              </a:rPr>
              <a:t> Africa</a:t>
            </a:r>
          </a:p>
        </p:txBody>
      </p:sp>
      <p:pic>
        <p:nvPicPr>
          <p:cNvPr id="1027" name="Picture 3"/>
          <p:cNvPicPr>
            <a:picLocks noChangeAspect="1" noChangeArrowheads="1"/>
          </p:cNvPicPr>
          <p:nvPr/>
        </p:nvPicPr>
        <p:blipFill>
          <a:blip r:embed="rId14">
            <a:extLst>
              <a:ext uri="{28A0092B-C50C-407E-A947-70E740481C1C}">
                <a14:useLocalDpi xmlns="" xmlns:a14="http://schemas.microsoft.com/office/drawing/2010/main"/>
              </a:ext>
            </a:extLst>
          </a:blip>
          <a:srcRect/>
          <a:stretch>
            <a:fillRect/>
          </a:stretch>
        </p:blipFill>
        <p:spPr bwMode="auto">
          <a:xfrm>
            <a:off x="4761396" y="5541567"/>
            <a:ext cx="1333018" cy="4286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1" name="Rectangle 20"/>
          <p:cNvSpPr>
            <a:spLocks noChangeArrowheads="1"/>
          </p:cNvSpPr>
          <p:nvPr/>
        </p:nvSpPr>
        <p:spPr bwMode="auto">
          <a:xfrm>
            <a:off x="4801267" y="6075917"/>
            <a:ext cx="1978123" cy="707455"/>
          </a:xfrm>
          <a:prstGeom prst="rect">
            <a:avLst/>
          </a:prstGeom>
          <a:noFill/>
          <a:ln w="9525">
            <a:noFill/>
            <a:miter lim="800000"/>
            <a:headEnd/>
            <a:tailEnd/>
          </a:ln>
        </p:spPr>
        <p:txBody>
          <a:bodyPr lIns="70461" tIns="35260" rIns="70461" bIns="35260"/>
          <a:lstStyle/>
          <a:p>
            <a:pPr marL="0" lvl="1" indent="-48048" defTabSz="397779"/>
            <a:r>
              <a:rPr lang="en-IN" sz="1067" b="1" dirty="0">
                <a:solidFill>
                  <a:prstClr val="black"/>
                </a:solidFill>
                <a:latin typeface="Calibri"/>
                <a:cs typeface="News Gothic MT"/>
              </a:rPr>
              <a:t>Front to back Liquidity Management Solution</a:t>
            </a:r>
          </a:p>
          <a:p>
            <a:pPr marL="0" lvl="1" indent="-48048" defTabSz="397779"/>
            <a:r>
              <a:rPr lang="en-IN" sz="1067" b="1" dirty="0">
                <a:solidFill>
                  <a:srgbClr val="558ED5"/>
                </a:solidFill>
                <a:latin typeface="Calibri"/>
                <a:cs typeface="News Gothic MT"/>
              </a:rPr>
              <a:t>Japan</a:t>
            </a:r>
          </a:p>
        </p:txBody>
      </p:sp>
      <p:sp>
        <p:nvSpPr>
          <p:cNvPr id="54" name="TextBox 53"/>
          <p:cNvSpPr txBox="1"/>
          <p:nvPr/>
        </p:nvSpPr>
        <p:spPr>
          <a:xfrm>
            <a:off x="8431702" y="6478502"/>
            <a:ext cx="3352364" cy="328269"/>
          </a:xfrm>
          <a:prstGeom prst="rect">
            <a:avLst/>
          </a:prstGeom>
          <a:noFill/>
        </p:spPr>
        <p:txBody>
          <a:bodyPr wrap="square" lIns="121883" tIns="60941" rIns="121883" bIns="60941" rtlCol="0">
            <a:spAutoFit/>
          </a:bodyPr>
          <a:lstStyle/>
          <a:p>
            <a:pPr algn="r" defTabSz="914400" fontAlgn="auto">
              <a:spcBef>
                <a:spcPts val="0"/>
              </a:spcBef>
              <a:spcAft>
                <a:spcPts val="0"/>
              </a:spcAft>
            </a:pPr>
            <a:r>
              <a:rPr lang="en-US" sz="1333" dirty="0">
                <a:solidFill>
                  <a:srgbClr val="676767"/>
                </a:solidFill>
                <a:latin typeface="Calibri"/>
                <a:cs typeface="+mn-cs"/>
              </a:rPr>
              <a:t>Some of our customers</a:t>
            </a:r>
          </a:p>
        </p:txBody>
      </p:sp>
      <p:sp>
        <p:nvSpPr>
          <p:cNvPr id="44" name="Slide Number Placeholder 48"/>
          <p:cNvSpPr>
            <a:spLocks noGrp="1"/>
          </p:cNvSpPr>
          <p:nvPr>
            <p:ph type="sldNum" sz="quarter" idx="12"/>
          </p:nvPr>
        </p:nvSpPr>
        <p:spPr>
          <a:xfrm>
            <a:off x="11580892" y="6519786"/>
            <a:ext cx="507934" cy="365210"/>
          </a:xfrm>
        </p:spPr>
        <p:txBody>
          <a:bodyPr/>
          <a:lstStyle/>
          <a:p>
            <a:fld id="{13F39FD9-3788-4CE2-957A-E90A4E223FD4}" type="slidenum">
              <a:rPr lang="en-IN" sz="1333">
                <a:solidFill>
                  <a:srgbClr val="676767"/>
                </a:solidFill>
              </a:rPr>
              <a:pPr/>
              <a:t>13</a:t>
            </a:fld>
            <a:endParaRPr lang="en-IN" sz="1333" dirty="0">
              <a:solidFill>
                <a:srgbClr val="676767"/>
              </a:solidFill>
            </a:endParaRPr>
          </a:p>
        </p:txBody>
      </p:sp>
      <p:pic>
        <p:nvPicPr>
          <p:cNvPr id="45" name="Picture 2" descr="C:\Users\manikandan.p\Desktop\Pics\53rd bank.png"/>
          <p:cNvPicPr>
            <a:picLocks noChangeAspect="1" noChangeArrowheads="1"/>
          </p:cNvPicPr>
          <p:nvPr/>
        </p:nvPicPr>
        <p:blipFill>
          <a:blip r:embed="rId15"/>
          <a:srcRect/>
          <a:stretch>
            <a:fillRect/>
          </a:stretch>
        </p:blipFill>
        <p:spPr bwMode="auto">
          <a:xfrm>
            <a:off x="4472966" y="787585"/>
            <a:ext cx="1958852" cy="552577"/>
          </a:xfrm>
          <a:prstGeom prst="rect">
            <a:avLst/>
          </a:prstGeom>
          <a:noFill/>
        </p:spPr>
      </p:pic>
      <p:sp>
        <p:nvSpPr>
          <p:cNvPr id="46" name="Rectangle 20"/>
          <p:cNvSpPr>
            <a:spLocks noChangeArrowheads="1"/>
          </p:cNvSpPr>
          <p:nvPr/>
        </p:nvSpPr>
        <p:spPr bwMode="auto">
          <a:xfrm>
            <a:off x="4577702" y="1428335"/>
            <a:ext cx="2638109" cy="707619"/>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E7E6E6">
                    <a:lumMod val="10000"/>
                  </a:srgbClr>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 US</a:t>
            </a:r>
          </a:p>
        </p:txBody>
      </p:sp>
      <p:pic>
        <p:nvPicPr>
          <p:cNvPr id="2050" name="Picture 2" descr="C:\Users\manikandan.p\Desktop\Pics\UOB.png"/>
          <p:cNvPicPr>
            <a:picLocks noChangeAspect="1" noChangeArrowheads="1"/>
          </p:cNvPicPr>
          <p:nvPr/>
        </p:nvPicPr>
        <p:blipFill>
          <a:blip r:embed="rId16"/>
          <a:srcRect/>
          <a:stretch>
            <a:fillRect/>
          </a:stretch>
        </p:blipFill>
        <p:spPr bwMode="auto">
          <a:xfrm>
            <a:off x="6806317" y="5618880"/>
            <a:ext cx="1602496" cy="453126"/>
          </a:xfrm>
          <a:prstGeom prst="rect">
            <a:avLst/>
          </a:prstGeom>
          <a:noFill/>
        </p:spPr>
      </p:pic>
      <p:sp>
        <p:nvSpPr>
          <p:cNvPr id="48" name="Rectangle 20"/>
          <p:cNvSpPr>
            <a:spLocks noChangeArrowheads="1"/>
          </p:cNvSpPr>
          <p:nvPr/>
        </p:nvSpPr>
        <p:spPr bwMode="auto">
          <a:xfrm>
            <a:off x="6704729" y="6072007"/>
            <a:ext cx="1978123" cy="707455"/>
          </a:xfrm>
          <a:prstGeom prst="rect">
            <a:avLst/>
          </a:prstGeom>
          <a:noFill/>
          <a:ln w="9525">
            <a:noFill/>
            <a:miter lim="800000"/>
            <a:headEnd/>
            <a:tailEnd/>
          </a:ln>
        </p:spPr>
        <p:txBody>
          <a:bodyPr lIns="70461" tIns="35260" rIns="70461" bIns="35260"/>
          <a:lstStyle/>
          <a:p>
            <a:pPr marL="0" lvl="1" indent="-48048" defTabSz="397779"/>
            <a:r>
              <a:rPr lang="en-IN" sz="1067" b="1" dirty="0" smtClean="0">
                <a:solidFill>
                  <a:prstClr val="black"/>
                </a:solidFill>
                <a:latin typeface="Calibri"/>
                <a:cs typeface="News Gothic MT"/>
              </a:rPr>
              <a:t>Trade &amp; Supply Chain Finance</a:t>
            </a:r>
            <a:endParaRPr lang="en-IN" sz="1067" b="1" dirty="0">
              <a:solidFill>
                <a:prstClr val="black"/>
              </a:solidFill>
              <a:latin typeface="Calibri"/>
              <a:cs typeface="News Gothic MT"/>
            </a:endParaRPr>
          </a:p>
          <a:p>
            <a:pPr marL="0" lvl="1" indent="-48048" defTabSz="397779"/>
            <a:r>
              <a:rPr lang="en-IN" sz="1067" b="1" dirty="0">
                <a:solidFill>
                  <a:srgbClr val="558ED5"/>
                </a:solidFill>
                <a:latin typeface="Calibri"/>
                <a:cs typeface="News Gothic MT"/>
              </a:rPr>
              <a:t>Singapore</a:t>
            </a:r>
          </a:p>
        </p:txBody>
      </p:sp>
      <p:pic>
        <p:nvPicPr>
          <p:cNvPr id="2051" name="Picture 3" descr="C:\Users\manikandan.p\Desktop\Pics\Techcombank.jpg"/>
          <p:cNvPicPr>
            <a:picLocks noChangeAspect="1" noChangeArrowheads="1"/>
          </p:cNvPicPr>
          <p:nvPr/>
        </p:nvPicPr>
        <p:blipFill>
          <a:blip r:embed="rId17"/>
          <a:srcRect/>
          <a:stretch>
            <a:fillRect/>
          </a:stretch>
        </p:blipFill>
        <p:spPr bwMode="auto">
          <a:xfrm>
            <a:off x="8784440" y="5333471"/>
            <a:ext cx="1484990" cy="798207"/>
          </a:xfrm>
          <a:prstGeom prst="rect">
            <a:avLst/>
          </a:prstGeom>
          <a:noFill/>
        </p:spPr>
      </p:pic>
      <p:sp>
        <p:nvSpPr>
          <p:cNvPr id="58" name="Rectangle 20"/>
          <p:cNvSpPr>
            <a:spLocks noChangeArrowheads="1"/>
          </p:cNvSpPr>
          <p:nvPr/>
        </p:nvSpPr>
        <p:spPr bwMode="auto">
          <a:xfrm>
            <a:off x="8736464" y="6126430"/>
            <a:ext cx="1978123" cy="707455"/>
          </a:xfrm>
          <a:prstGeom prst="rect">
            <a:avLst/>
          </a:prstGeom>
          <a:noFill/>
          <a:ln w="9525">
            <a:noFill/>
            <a:miter lim="800000"/>
            <a:headEnd/>
            <a:tailEnd/>
          </a:ln>
        </p:spPr>
        <p:txBody>
          <a:bodyPr lIns="70461" tIns="35260" rIns="70461" bIns="35260"/>
          <a:lstStyle/>
          <a:p>
            <a:pPr marL="0" lvl="1" indent="-48048" defTabSz="397779"/>
            <a:r>
              <a:rPr lang="en-IN" sz="1067" b="1" dirty="0">
                <a:solidFill>
                  <a:prstClr val="black"/>
                </a:solidFill>
                <a:latin typeface="Calibri"/>
                <a:cs typeface="News Gothic MT"/>
              </a:rPr>
              <a:t>Digital Transaction Banking</a:t>
            </a:r>
          </a:p>
          <a:p>
            <a:pPr marL="0" lvl="1" indent="-48048" defTabSz="397779"/>
            <a:r>
              <a:rPr lang="en-IN" sz="1067" b="1" dirty="0" smtClean="0">
                <a:solidFill>
                  <a:srgbClr val="558ED5"/>
                </a:solidFill>
                <a:latin typeface="Calibri"/>
                <a:cs typeface="News Gothic MT"/>
              </a:rPr>
              <a:t>Vietnam</a:t>
            </a:r>
            <a:endParaRPr lang="en-IN" sz="1067" b="1" dirty="0">
              <a:solidFill>
                <a:srgbClr val="558ED5"/>
              </a:solidFill>
              <a:latin typeface="Calibri"/>
              <a:cs typeface="News Gothic MT"/>
            </a:endParaRPr>
          </a:p>
        </p:txBody>
      </p:sp>
      <p:pic>
        <p:nvPicPr>
          <p:cNvPr id="2052" name="Picture 4" descr="C:\Users\manikandan.p\Desktop\Pics\BBK.png"/>
          <p:cNvPicPr>
            <a:picLocks noChangeAspect="1" noChangeArrowheads="1"/>
          </p:cNvPicPr>
          <p:nvPr/>
        </p:nvPicPr>
        <p:blipFill>
          <a:blip r:embed="rId18"/>
          <a:srcRect/>
          <a:stretch>
            <a:fillRect/>
          </a:stretch>
        </p:blipFill>
        <p:spPr bwMode="auto">
          <a:xfrm>
            <a:off x="812695" y="2162491"/>
            <a:ext cx="1117455" cy="610409"/>
          </a:xfrm>
          <a:prstGeom prst="rect">
            <a:avLst/>
          </a:prstGeom>
          <a:noFill/>
        </p:spPr>
      </p:pic>
      <p:pic>
        <p:nvPicPr>
          <p:cNvPr id="2054" name="Picture 6" descr="C:\Users\manikandan.p\Desktop\Pics\DIB.jpg"/>
          <p:cNvPicPr>
            <a:picLocks noChangeAspect="1" noChangeArrowheads="1"/>
          </p:cNvPicPr>
          <p:nvPr/>
        </p:nvPicPr>
        <p:blipFill>
          <a:blip r:embed="rId19"/>
          <a:srcRect/>
          <a:stretch>
            <a:fillRect/>
          </a:stretch>
        </p:blipFill>
        <p:spPr bwMode="auto">
          <a:xfrm>
            <a:off x="2760435" y="2304072"/>
            <a:ext cx="1594016" cy="472185"/>
          </a:xfrm>
          <a:prstGeom prst="rect">
            <a:avLst/>
          </a:prstGeom>
          <a:noFill/>
        </p:spPr>
      </p:pic>
      <p:sp>
        <p:nvSpPr>
          <p:cNvPr id="68" name="Rectangle 20"/>
          <p:cNvSpPr>
            <a:spLocks noChangeArrowheads="1"/>
          </p:cNvSpPr>
          <p:nvPr/>
        </p:nvSpPr>
        <p:spPr bwMode="auto">
          <a:xfrm>
            <a:off x="6802095" y="1397329"/>
            <a:ext cx="2035956" cy="496092"/>
          </a:xfrm>
          <a:prstGeom prst="rect">
            <a:avLst/>
          </a:prstGeom>
          <a:noFill/>
          <a:ln w="9525">
            <a:noFill/>
            <a:miter lim="800000"/>
            <a:headEnd/>
            <a:tailEnd/>
          </a:ln>
        </p:spPr>
        <p:txBody>
          <a:bodyPr lIns="93624" tIns="46856" rIns="93624" bIns="46856"/>
          <a:lstStyle/>
          <a:p>
            <a:pPr marL="87786" lvl="1" indent="-87786" defTabSz="536056" fontAlgn="auto">
              <a:spcBef>
                <a:spcPts val="0"/>
              </a:spcBef>
              <a:spcAft>
                <a:spcPts val="0"/>
              </a:spcAft>
            </a:pPr>
            <a:r>
              <a:rPr lang="en-IN" sz="1067" b="1" dirty="0">
                <a:solidFill>
                  <a:srgbClr val="E7E6E6">
                    <a:lumMod val="10000"/>
                  </a:srgbClr>
                </a:solidFill>
                <a:latin typeface="Calibri"/>
                <a:cs typeface="+mn-cs"/>
              </a:rPr>
              <a:t>Liquidity management</a:t>
            </a:r>
          </a:p>
          <a:p>
            <a:pPr marL="0" lvl="1" indent="0" defTabSz="536056" fontAlgn="auto">
              <a:spcBef>
                <a:spcPts val="0"/>
              </a:spcBef>
              <a:spcAft>
                <a:spcPts val="0"/>
              </a:spcAft>
            </a:pPr>
            <a:r>
              <a:rPr lang="en-IN" sz="1067" b="1" dirty="0">
                <a:solidFill>
                  <a:srgbClr val="008FD5"/>
                </a:solidFill>
                <a:latin typeface="Calibri"/>
                <a:cs typeface="+mn-cs"/>
              </a:rPr>
              <a:t>Sweden + 4 Countries</a:t>
            </a:r>
          </a:p>
        </p:txBody>
      </p:sp>
      <p:pic>
        <p:nvPicPr>
          <p:cNvPr id="70" name="Picture 69" descr="SEB.png"/>
          <p:cNvPicPr>
            <a:picLocks noChangeAspect="1"/>
          </p:cNvPicPr>
          <p:nvPr/>
        </p:nvPicPr>
        <p:blipFill rotWithShape="1">
          <a:blip r:embed="rId20">
            <a:extLst>
              <a:ext uri="{28A0092B-C50C-407E-A947-70E740481C1C}">
                <a14:useLocalDpi xmlns="" xmlns:a14="http://schemas.microsoft.com/office/drawing/2010/main"/>
              </a:ext>
            </a:extLst>
          </a:blip>
          <a:srcRect t="27132" b="27868"/>
          <a:stretch/>
        </p:blipFill>
        <p:spPr>
          <a:xfrm>
            <a:off x="6916378" y="787584"/>
            <a:ext cx="1160938" cy="522612"/>
          </a:xfrm>
          <a:prstGeom prst="rect">
            <a:avLst/>
          </a:prstGeom>
          <a:noFill/>
          <a:ln>
            <a:noFill/>
          </a:ln>
        </p:spPr>
      </p:pic>
      <p:pic>
        <p:nvPicPr>
          <p:cNvPr id="72" name="Picture 71"/>
          <p:cNvPicPr>
            <a:picLocks noChangeAspect="1"/>
          </p:cNvPicPr>
          <p:nvPr/>
        </p:nvPicPr>
        <p:blipFill>
          <a:blip r:embed="rId21" cstate="email"/>
          <a:stretch>
            <a:fillRect/>
          </a:stretch>
        </p:blipFill>
        <p:spPr>
          <a:xfrm>
            <a:off x="8634877" y="810190"/>
            <a:ext cx="609521" cy="549519"/>
          </a:xfrm>
          <a:prstGeom prst="rect">
            <a:avLst/>
          </a:prstGeom>
          <a:noFill/>
          <a:ln>
            <a:noFill/>
          </a:ln>
        </p:spPr>
      </p:pic>
      <p:sp>
        <p:nvSpPr>
          <p:cNvPr id="73" name="Rectangle 20"/>
          <p:cNvSpPr>
            <a:spLocks noChangeArrowheads="1"/>
          </p:cNvSpPr>
          <p:nvPr/>
        </p:nvSpPr>
        <p:spPr bwMode="auto">
          <a:xfrm>
            <a:off x="8536437" y="1387985"/>
            <a:ext cx="2638109" cy="707619"/>
          </a:xfrm>
          <a:prstGeom prst="rect">
            <a:avLst/>
          </a:prstGeom>
          <a:noFill/>
          <a:ln w="9525">
            <a:noFill/>
            <a:miter lim="800000"/>
            <a:headEnd/>
            <a:tailEnd/>
          </a:ln>
        </p:spPr>
        <p:txBody>
          <a:bodyPr lIns="93624" tIns="46856" rIns="93624" bIns="46856"/>
          <a:lstStyle/>
          <a:p>
            <a:pPr marL="0" lvl="1" indent="0" defTabSz="536056" fontAlgn="auto">
              <a:spcBef>
                <a:spcPts val="0"/>
              </a:spcBef>
              <a:spcAft>
                <a:spcPts val="0"/>
              </a:spcAft>
            </a:pPr>
            <a:r>
              <a:rPr lang="en-IN" sz="1067" b="1" dirty="0">
                <a:solidFill>
                  <a:srgbClr val="E7E6E6">
                    <a:lumMod val="10000"/>
                  </a:srgbClr>
                </a:solidFill>
                <a:latin typeface="Calibri"/>
                <a:cs typeface="+mn-cs"/>
              </a:rPr>
              <a:t>Remittance Repository, Bulk e-payments, SWIFT Fin</a:t>
            </a:r>
          </a:p>
          <a:p>
            <a:pPr marL="0" lvl="1" indent="0" defTabSz="536056" fontAlgn="auto">
              <a:spcBef>
                <a:spcPts val="0"/>
              </a:spcBef>
              <a:spcAft>
                <a:spcPts val="0"/>
              </a:spcAft>
            </a:pPr>
            <a:r>
              <a:rPr lang="en-IN" sz="1067" b="1" dirty="0">
                <a:solidFill>
                  <a:srgbClr val="008FD5"/>
                </a:solidFill>
                <a:latin typeface="Calibri"/>
                <a:cs typeface="+mn-cs"/>
              </a:rPr>
              <a:t> Canada</a:t>
            </a:r>
          </a:p>
        </p:txBody>
      </p:sp>
      <p:pic>
        <p:nvPicPr>
          <p:cNvPr id="2055" name="Picture 7" descr="C:\Users\manikandan.p\Desktop\Pics\CBK Kenya.jpg"/>
          <p:cNvPicPr>
            <a:picLocks noChangeAspect="1" noChangeArrowheads="1"/>
          </p:cNvPicPr>
          <p:nvPr/>
        </p:nvPicPr>
        <p:blipFill>
          <a:blip r:embed="rId22"/>
          <a:srcRect/>
          <a:stretch>
            <a:fillRect/>
          </a:stretch>
        </p:blipFill>
        <p:spPr bwMode="auto">
          <a:xfrm>
            <a:off x="10665119" y="2162490"/>
            <a:ext cx="1050227" cy="595815"/>
          </a:xfrm>
          <a:prstGeom prst="rect">
            <a:avLst/>
          </a:prstGeom>
          <a:noFill/>
        </p:spPr>
      </p:pic>
    </p:spTree>
    <p:extLst>
      <p:ext uri="{BB962C8B-B14F-4D97-AF65-F5344CB8AC3E}">
        <p14:creationId xmlns="" xmlns:p14="http://schemas.microsoft.com/office/powerpoint/2010/main" val="1100546373"/>
      </p:ext>
    </p:extLst>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6" descr="D:\Intellect Design Arena (Creatives)\2016\coparis pic\COPARIS-PANO-2-low.jpg"/>
          <p:cNvPicPr>
            <a:picLocks noChangeAspect="1" noChangeArrowheads="1"/>
          </p:cNvPicPr>
          <p:nvPr/>
        </p:nvPicPr>
        <p:blipFill>
          <a:blip r:embed="rId2"/>
          <a:srcRect l="6502" t="1157" r="16750" b="5092"/>
          <a:stretch>
            <a:fillRect/>
          </a:stretch>
        </p:blipFill>
        <p:spPr bwMode="auto">
          <a:xfrm>
            <a:off x="0" y="0"/>
            <a:ext cx="12190413" cy="6859588"/>
          </a:xfrm>
          <a:prstGeom prst="rect">
            <a:avLst/>
          </a:prstGeom>
          <a:noFill/>
          <a:ln w="9525">
            <a:noFill/>
            <a:miter lim="800000"/>
            <a:headEnd/>
            <a:tailEnd/>
          </a:ln>
        </p:spPr>
      </p:pic>
      <p:sp>
        <p:nvSpPr>
          <p:cNvPr id="8" name="Round Same Side Corner Rectangle 7">
            <a:extLst/>
          </p:cNvPr>
          <p:cNvSpPr/>
          <p:nvPr/>
        </p:nvSpPr>
        <p:spPr>
          <a:xfrm>
            <a:off x="3551316" y="4727612"/>
            <a:ext cx="8639109" cy="2131976"/>
          </a:xfrm>
          <a:prstGeom prst="round2SameRect">
            <a:avLst>
              <a:gd name="adj1" fmla="val 0"/>
              <a:gd name="adj2" fmla="val 0"/>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73" tIns="60885" rIns="121773" bIns="60885" anchor="ctr"/>
          <a:lstStyle/>
          <a:p>
            <a:pPr algn="ctr">
              <a:defRPr/>
            </a:pPr>
            <a:endParaRPr lang="en-IN"/>
          </a:p>
        </p:txBody>
      </p:sp>
      <p:sp>
        <p:nvSpPr>
          <p:cNvPr id="11" name="TextBox 170">
            <a:extLst/>
          </p:cNvPr>
          <p:cNvSpPr txBox="1">
            <a:spLocks noChangeArrowheads="1"/>
          </p:cNvSpPr>
          <p:nvPr/>
        </p:nvSpPr>
        <p:spPr bwMode="auto">
          <a:xfrm>
            <a:off x="4139662" y="5007078"/>
            <a:ext cx="7856044" cy="1320178"/>
          </a:xfrm>
          <a:prstGeom prst="rect">
            <a:avLst/>
          </a:prstGeom>
          <a:noFill/>
          <a:ln w="9525">
            <a:noFill/>
            <a:miter lim="800000"/>
            <a:headEnd/>
            <a:tailEnd/>
          </a:ln>
        </p:spPr>
        <p:txBody>
          <a:bodyPr lIns="121773" tIns="60885" rIns="121773" bIns="60885">
            <a:spAutoFit/>
          </a:bodyPr>
          <a:lstStyle/>
          <a:p>
            <a:pPr eaLnBrk="0" hangingPunct="0">
              <a:lnSpc>
                <a:spcPts val="1867"/>
              </a:lnSpc>
              <a:defRPr/>
            </a:pPr>
            <a:r>
              <a:rPr lang="en-IN" sz="1600" b="1" dirty="0">
                <a:solidFill>
                  <a:schemeClr val="tx1">
                    <a:lumMod val="75000"/>
                    <a:lumOff val="25000"/>
                  </a:schemeClr>
                </a:solidFill>
                <a:latin typeface="Calibri" pitchFamily="34" charset="0"/>
              </a:rPr>
              <a:t>Design is at our very core</a:t>
            </a:r>
            <a:r>
              <a:rPr lang="en-IN" sz="1600" dirty="0">
                <a:solidFill>
                  <a:schemeClr val="tx1">
                    <a:lumMod val="75000"/>
                    <a:lumOff val="25000"/>
                  </a:schemeClr>
                </a:solidFill>
                <a:latin typeface="Calibri" pitchFamily="34" charset="0"/>
              </a:rPr>
              <a:t>.</a:t>
            </a:r>
          </a:p>
          <a:p>
            <a:pPr marL="148127" indent="-148127" eaLnBrk="0" hangingPunct="0">
              <a:lnSpc>
                <a:spcPts val="1867"/>
              </a:lnSpc>
              <a:buFont typeface="Arial" pitchFamily="34" charset="0"/>
              <a:buChar char="•"/>
              <a:defRPr/>
            </a:pPr>
            <a:r>
              <a:rPr lang="en-IN" sz="1600" dirty="0">
                <a:solidFill>
                  <a:schemeClr val="tx1">
                    <a:lumMod val="75000"/>
                    <a:lumOff val="25000"/>
                  </a:schemeClr>
                </a:solidFill>
                <a:latin typeface="Calibri" pitchFamily="34" charset="0"/>
              </a:rPr>
              <a:t>Intellect is the ecosystem that nurtures and unlocks value in innovation</a:t>
            </a:r>
          </a:p>
          <a:p>
            <a:pPr marL="148127" indent="-148127" eaLnBrk="0" hangingPunct="0">
              <a:lnSpc>
                <a:spcPts val="1867"/>
              </a:lnSpc>
              <a:buFont typeface="Arial" pitchFamily="34" charset="0"/>
              <a:buChar char="•"/>
              <a:defRPr/>
            </a:pPr>
            <a:r>
              <a:rPr lang="en-IN" sz="1600" dirty="0">
                <a:solidFill>
                  <a:schemeClr val="tx1">
                    <a:lumMod val="75000"/>
                    <a:lumOff val="25000"/>
                  </a:schemeClr>
                </a:solidFill>
                <a:latin typeface="Calibri" pitchFamily="34" charset="0"/>
              </a:rPr>
              <a:t>An evergreen start-up with the agility and hunger that fuels transformation and changes life for the better</a:t>
            </a:r>
          </a:p>
          <a:p>
            <a:pPr marL="148127" indent="-148127" eaLnBrk="0" hangingPunct="0">
              <a:lnSpc>
                <a:spcPts val="1867"/>
              </a:lnSpc>
              <a:buFont typeface="Arial" pitchFamily="34" charset="0"/>
              <a:buChar char="•"/>
              <a:defRPr/>
            </a:pPr>
            <a:r>
              <a:rPr lang="en-IN" sz="1600" dirty="0">
                <a:solidFill>
                  <a:schemeClr val="tx1">
                    <a:lumMod val="75000"/>
                    <a:lumOff val="25000"/>
                  </a:schemeClr>
                </a:solidFill>
                <a:latin typeface="Calibri" pitchFamily="34" charset="0"/>
              </a:rPr>
              <a:t>Leverages design to attack complexity and unleash human potential</a:t>
            </a:r>
          </a:p>
        </p:txBody>
      </p:sp>
      <p:sp>
        <p:nvSpPr>
          <p:cNvPr id="12" name="Title 3">
            <a:extLst/>
          </p:cNvPr>
          <p:cNvSpPr txBox="1">
            <a:spLocks/>
          </p:cNvSpPr>
          <p:nvPr/>
        </p:nvSpPr>
        <p:spPr bwMode="auto">
          <a:xfrm>
            <a:off x="632803" y="738888"/>
            <a:ext cx="10952324" cy="482712"/>
          </a:xfrm>
          <a:prstGeom prst="rect">
            <a:avLst/>
          </a:prstGeom>
          <a:noFill/>
          <a:ln w="9525">
            <a:noFill/>
            <a:miter lim="800000"/>
            <a:headEnd/>
            <a:tailEnd/>
          </a:ln>
        </p:spPr>
        <p:txBody>
          <a:bodyPr lIns="106765" tIns="53384" rIns="106765" bIns="53384"/>
          <a:lstStyle/>
          <a:p>
            <a:pPr>
              <a:lnSpc>
                <a:spcPts val="3267"/>
              </a:lnSpc>
              <a:defRPr/>
            </a:pPr>
            <a:r>
              <a:rPr lang="en-IN" sz="3300" b="1" dirty="0">
                <a:solidFill>
                  <a:schemeClr val="tx1">
                    <a:lumMod val="85000"/>
                    <a:lumOff val="15000"/>
                  </a:schemeClr>
                </a:solidFill>
                <a:latin typeface="+mj-lt"/>
                <a:ea typeface="Roboto" pitchFamily="2" charset="0"/>
              </a:rPr>
              <a:t>Designed by Intellect at</a:t>
            </a:r>
            <a:br>
              <a:rPr lang="en-IN" sz="3300" b="1" dirty="0">
                <a:solidFill>
                  <a:schemeClr val="tx1">
                    <a:lumMod val="85000"/>
                    <a:lumOff val="15000"/>
                  </a:schemeClr>
                </a:solidFill>
                <a:latin typeface="+mj-lt"/>
                <a:ea typeface="Roboto" pitchFamily="2" charset="0"/>
              </a:rPr>
            </a:br>
            <a:r>
              <a:rPr lang="en-IN" sz="3300" b="1" dirty="0">
                <a:solidFill>
                  <a:schemeClr val="tx1">
                    <a:lumMod val="85000"/>
                    <a:lumOff val="15000"/>
                  </a:schemeClr>
                </a:solidFill>
                <a:latin typeface="+mj-lt"/>
                <a:ea typeface="Roboto" pitchFamily="2" charset="0"/>
              </a:rPr>
              <a:t>8012 </a:t>
            </a:r>
            <a:r>
              <a:rPr lang="en-IN" sz="3300" b="1" dirty="0" err="1">
                <a:solidFill>
                  <a:schemeClr val="tx1">
                    <a:lumMod val="85000"/>
                    <a:lumOff val="15000"/>
                  </a:schemeClr>
                </a:solidFill>
                <a:latin typeface="+mj-lt"/>
                <a:ea typeface="Roboto" pitchFamily="2" charset="0"/>
              </a:rPr>
              <a:t>FinTech</a:t>
            </a:r>
            <a:r>
              <a:rPr lang="en-IN" sz="3300" b="1" dirty="0">
                <a:solidFill>
                  <a:schemeClr val="tx1">
                    <a:lumMod val="85000"/>
                    <a:lumOff val="15000"/>
                  </a:schemeClr>
                </a:solidFill>
                <a:latin typeface="+mj-lt"/>
                <a:ea typeface="Roboto" pitchFamily="2" charset="0"/>
              </a:rPr>
              <a:t> Design Center</a:t>
            </a:r>
          </a:p>
        </p:txBody>
      </p:sp>
      <p:sp>
        <p:nvSpPr>
          <p:cNvPr id="77831" name="Slide Number Placeholder 29"/>
          <p:cNvSpPr txBox="1">
            <a:spLocks noChangeArrowheads="1"/>
          </p:cNvSpPr>
          <p:nvPr/>
        </p:nvSpPr>
        <p:spPr bwMode="auto">
          <a:xfrm>
            <a:off x="8763976" y="6349354"/>
            <a:ext cx="2844430" cy="364151"/>
          </a:xfrm>
          <a:prstGeom prst="rect">
            <a:avLst/>
          </a:prstGeom>
          <a:noFill/>
          <a:ln w="9525">
            <a:noFill/>
            <a:miter lim="800000"/>
            <a:headEnd/>
            <a:tailEnd/>
          </a:ln>
        </p:spPr>
        <p:txBody>
          <a:bodyPr lIns="37518" tIns="18762" rIns="0" bIns="18762"/>
          <a:lstStyle/>
          <a:p>
            <a:pPr algn="r" defTabSz="543849"/>
            <a:fld id="{488E2325-6204-43FF-BB97-D3687F659A12}" type="slidenum">
              <a:rPr lang="en-US" altLang="en-US" sz="1100">
                <a:solidFill>
                  <a:srgbClr val="000000"/>
                </a:solidFill>
                <a:latin typeface="Calibri" pitchFamily="34" charset="0"/>
              </a:rPr>
              <a:pPr algn="r" defTabSz="543849"/>
              <a:t>14</a:t>
            </a:fld>
            <a:endParaRPr lang="en-US" altLang="en-US" sz="1100" dirty="0">
              <a:solidFill>
                <a:srgbClr val="000000"/>
              </a:solidFill>
              <a:latin typeface="Calibri" pitchFamily="34" charset="0"/>
            </a:endParaRPr>
          </a:p>
        </p:txBody>
      </p:sp>
    </p:spTree>
    <p:extLst>
      <p:ext uri="{BB962C8B-B14F-4D97-AF65-F5344CB8AC3E}">
        <p14:creationId xmlns="" xmlns:p14="http://schemas.microsoft.com/office/powerpoint/2010/main" val="237164173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BBD39E8-91C0-0141-A983-0985471B2246}"/>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11961" t="12928" r="21434" b="16957"/>
          <a:stretch/>
        </p:blipFill>
        <p:spPr>
          <a:xfrm>
            <a:off x="1618003" y="481420"/>
            <a:ext cx="11035088" cy="8143626"/>
          </a:xfrm>
          <a:prstGeom prst="rect">
            <a:avLst/>
          </a:prstGeom>
        </p:spPr>
      </p:pic>
      <p:sp>
        <p:nvSpPr>
          <p:cNvPr id="147" name="Shape 147"/>
          <p:cNvSpPr/>
          <p:nvPr/>
        </p:nvSpPr>
        <p:spPr>
          <a:xfrm>
            <a:off x="1618003" y="2093763"/>
            <a:ext cx="7729733" cy="567399"/>
          </a:xfrm>
          <a:prstGeom prst="rect">
            <a:avLst/>
          </a:prstGeom>
          <a:solidFill>
            <a:srgbClr val="000000">
              <a:alpha val="74000"/>
            </a:srgbClr>
          </a:solidFill>
          <a:ln w="12700">
            <a:miter lim="400000"/>
          </a:ln>
        </p:spPr>
        <p:txBody>
          <a:bodyPr lIns="45719" rIns="45719" anchor="ctr"/>
          <a:lstStyle/>
          <a:p>
            <a:pPr algn="ctr">
              <a:defRPr>
                <a:solidFill>
                  <a:srgbClr val="FFFFFF"/>
                </a:solidFill>
              </a:defRPr>
            </a:pPr>
            <a:endParaRPr/>
          </a:p>
        </p:txBody>
      </p:sp>
      <p:sp>
        <p:nvSpPr>
          <p:cNvPr id="148" name="Shape 148"/>
          <p:cNvSpPr/>
          <p:nvPr/>
        </p:nvSpPr>
        <p:spPr>
          <a:xfrm>
            <a:off x="1625107" y="2654464"/>
            <a:ext cx="4374248" cy="599766"/>
          </a:xfrm>
          <a:prstGeom prst="rect">
            <a:avLst/>
          </a:prstGeom>
          <a:solidFill>
            <a:srgbClr val="3292CD"/>
          </a:solidFill>
          <a:ln w="12700">
            <a:miter lim="400000"/>
          </a:ln>
        </p:spPr>
        <p:txBody>
          <a:bodyPr lIns="45719" rIns="45719" anchor="ctr"/>
          <a:lstStyle/>
          <a:p>
            <a:pPr algn="ctr">
              <a:defRPr>
                <a:solidFill>
                  <a:srgbClr val="FFFFFF"/>
                </a:solidFill>
              </a:defRPr>
            </a:pPr>
            <a:endParaRPr dirty="0"/>
          </a:p>
        </p:txBody>
      </p:sp>
      <p:sp>
        <p:nvSpPr>
          <p:cNvPr id="149" name="Shape 149"/>
          <p:cNvSpPr/>
          <p:nvPr/>
        </p:nvSpPr>
        <p:spPr>
          <a:xfrm>
            <a:off x="1774450" y="2103727"/>
            <a:ext cx="7468555" cy="50288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a:solidFill>
                  <a:srgbClr val="FFFFFF"/>
                </a:solidFill>
                <a:latin typeface="Helvetica Neue Light"/>
                <a:ea typeface="Helvetica Neue Light"/>
                <a:cs typeface="Helvetica Neue Light"/>
                <a:sym typeface="Helvetica Neue Light"/>
              </a:defRPr>
            </a:lvl1pPr>
          </a:lstStyle>
          <a:p>
            <a:r>
              <a:rPr lang="en-US" sz="2667" dirty="0">
                <a:latin typeface="News Gothic MT" panose="020B0503020103020203" pitchFamily="34" charset="0"/>
              </a:rPr>
              <a:t>Mitsubishi UFJ Financial Group</a:t>
            </a:r>
            <a:endParaRPr sz="2667" dirty="0">
              <a:latin typeface="News Gothic MT" panose="020B0503020103020203" pitchFamily="34" charset="0"/>
            </a:endParaRPr>
          </a:p>
        </p:txBody>
      </p:sp>
      <p:sp>
        <p:nvSpPr>
          <p:cNvPr id="150" name="Shape 150"/>
          <p:cNvSpPr/>
          <p:nvPr/>
        </p:nvSpPr>
        <p:spPr>
          <a:xfrm>
            <a:off x="1625107" y="2706255"/>
            <a:ext cx="4435826" cy="50288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a:solidFill>
                  <a:srgbClr val="FFFFFF"/>
                </a:solidFill>
                <a:latin typeface="Helvetica Neue Light"/>
                <a:ea typeface="Helvetica Neue Light"/>
                <a:cs typeface="Helvetica Neue Light"/>
                <a:sym typeface="Helvetica Neue Light"/>
              </a:defRPr>
            </a:lvl1pPr>
          </a:lstStyle>
          <a:p>
            <a:r>
              <a:rPr lang="en-US" sz="2667" dirty="0" err="1">
                <a:latin typeface="News Gothic MT" panose="020B0503020103020203" pitchFamily="34" charset="0"/>
              </a:rPr>
              <a:t>iGTB</a:t>
            </a:r>
            <a:r>
              <a:rPr lang="en-US" sz="2667" dirty="0">
                <a:latin typeface="News Gothic MT" panose="020B0503020103020203" pitchFamily="34" charset="0"/>
              </a:rPr>
              <a:t> -Overview and Demo</a:t>
            </a:r>
            <a:endParaRPr sz="2667" dirty="0">
              <a:latin typeface="News Gothic MT" panose="020B0503020103020203" pitchFamily="34" charset="0"/>
            </a:endParaRPr>
          </a:p>
        </p:txBody>
      </p:sp>
      <p:sp>
        <p:nvSpPr>
          <p:cNvPr id="4" name="Slide Number Placeholder 3"/>
          <p:cNvSpPr>
            <a:spLocks noGrp="1"/>
          </p:cNvSpPr>
          <p:nvPr>
            <p:ph type="sldNum" sz="quarter" idx="12"/>
          </p:nvPr>
        </p:nvSpPr>
        <p:spPr/>
        <p:txBody>
          <a:bodyPr/>
          <a:lstStyle/>
          <a:p>
            <a:fld id="{86CB4B4D-7CA3-9044-876B-883B54F8677D}" type="slidenum">
              <a:rPr lang="en-US" smtClean="0"/>
              <a:pPr/>
              <a:t>1</a:t>
            </a:fld>
            <a:endParaRPr lang="en-US"/>
          </a:p>
        </p:txBody>
      </p:sp>
    </p:spTree>
    <p:extLst>
      <p:ext uri="{BB962C8B-B14F-4D97-AF65-F5344CB8AC3E}">
        <p14:creationId xmlns="" xmlns:p14="http://schemas.microsoft.com/office/powerpoint/2010/main" val="3373067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xmlns="" id="{EE23F638-9A21-0C42-8D60-AE3F557F730C}"/>
              </a:ext>
            </a:extLst>
          </p:cNvPr>
          <p:cNvGraphicFramePr>
            <a:graphicFrameLocks noGrp="1"/>
          </p:cNvGraphicFramePr>
          <p:nvPr>
            <p:extLst>
              <p:ext uri="{D42A27DB-BD31-4B8C-83A1-F6EECF244321}">
                <p14:modId xmlns="" xmlns:p14="http://schemas.microsoft.com/office/powerpoint/2010/main" val="3397397928"/>
              </p:ext>
            </p:extLst>
          </p:nvPr>
        </p:nvGraphicFramePr>
        <p:xfrm>
          <a:off x="465111" y="781695"/>
          <a:ext cx="10694127" cy="3992420"/>
        </p:xfrm>
        <a:graphic>
          <a:graphicData uri="http://schemas.openxmlformats.org/drawingml/2006/table">
            <a:tbl>
              <a:tblPr firstRow="1" bandRow="1">
                <a:tableStyleId>{5C22544A-7EE6-4342-B048-85BDC9FD1C3A}</a:tableStyleId>
              </a:tblPr>
              <a:tblGrid>
                <a:gridCol w="514410">
                  <a:extLst>
                    <a:ext uri="{9D8B030D-6E8A-4147-A177-3AD203B41FA5}">
                      <a16:colId xmlns:a16="http://schemas.microsoft.com/office/drawing/2014/main" xmlns="" val="3977757877"/>
                    </a:ext>
                  </a:extLst>
                </a:gridCol>
                <a:gridCol w="7274057">
                  <a:extLst>
                    <a:ext uri="{9D8B030D-6E8A-4147-A177-3AD203B41FA5}">
                      <a16:colId xmlns:a16="http://schemas.microsoft.com/office/drawing/2014/main" xmlns="" val="20000"/>
                    </a:ext>
                  </a:extLst>
                </a:gridCol>
                <a:gridCol w="2905660">
                  <a:extLst>
                    <a:ext uri="{9D8B030D-6E8A-4147-A177-3AD203B41FA5}">
                      <a16:colId xmlns:a16="http://schemas.microsoft.com/office/drawing/2014/main" xmlns="" val="20001"/>
                    </a:ext>
                  </a:extLst>
                </a:gridCol>
              </a:tblGrid>
              <a:tr h="333985">
                <a:tc rowSpan="5">
                  <a:txBody>
                    <a:bodyPr/>
                    <a:lstStyle/>
                    <a:p>
                      <a:pPr algn="ctr"/>
                      <a:r>
                        <a:rPr lang="en-US" sz="3000" i="0" dirty="0">
                          <a:solidFill>
                            <a:srgbClr val="08A9E2"/>
                          </a:solidFill>
                          <a:latin typeface="Arial" panose="020B0604020202020204" pitchFamily="34" charset="0"/>
                          <a:cs typeface="Arial" panose="020B0604020202020204" pitchFamily="34" charset="0"/>
                        </a:rPr>
                        <a:t>AGENDA</a:t>
                      </a:r>
                    </a:p>
                  </a:txBody>
                  <a:tcPr marL="45708" marR="45708" marT="45725" marB="45725"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solidFill>
                      <a:schemeClr val="accent6">
                        <a:lumMod val="20000"/>
                        <a:lumOff val="80000"/>
                      </a:schemeClr>
                    </a:solidFill>
                  </a:tcPr>
                </a:tc>
                <a:tc>
                  <a:txBody>
                    <a:bodyPr/>
                    <a:lstStyle/>
                    <a:p>
                      <a:pPr algn="ctr"/>
                      <a:r>
                        <a:rPr lang="en-US" sz="1200" i="0" dirty="0">
                          <a:solidFill>
                            <a:schemeClr val="bg1"/>
                          </a:solidFill>
                          <a:latin typeface="Arial" panose="020B0604020202020204" pitchFamily="34" charset="0"/>
                          <a:cs typeface="Arial" panose="020B0604020202020204" pitchFamily="34" charset="0"/>
                        </a:rPr>
                        <a:t>Topic</a:t>
                      </a:r>
                    </a:p>
                  </a:txBody>
                  <a:tcPr marL="45708" marR="45708" marT="45725" marB="457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B41E"/>
                      </a:solidFill>
                      <a:prstDash val="solid"/>
                      <a:round/>
                      <a:headEnd type="none" w="med" len="med"/>
                      <a:tailEnd type="none" w="med" len="med"/>
                    </a:lnB>
                    <a:solidFill>
                      <a:srgbClr val="00B0F0"/>
                    </a:solidFill>
                  </a:tcPr>
                </a:tc>
                <a:tc>
                  <a:txBody>
                    <a:bodyPr/>
                    <a:lstStyle/>
                    <a:p>
                      <a:pPr algn="ctr"/>
                      <a:r>
                        <a:rPr lang="en-US" sz="1200" i="0" dirty="0">
                          <a:solidFill>
                            <a:schemeClr val="bg1"/>
                          </a:solidFill>
                          <a:latin typeface="Arial" panose="020B0604020202020204" pitchFamily="34" charset="0"/>
                          <a:cs typeface="Arial" panose="020B0604020202020204" pitchFamily="34" charset="0"/>
                        </a:rPr>
                        <a:t>Duration</a:t>
                      </a:r>
                    </a:p>
                  </a:txBody>
                  <a:tcPr marL="45708" marR="45708" marT="45725" marB="457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B41E"/>
                      </a:solidFill>
                      <a:prstDash val="solid"/>
                      <a:round/>
                      <a:headEnd type="none" w="med" len="med"/>
                      <a:tailEnd type="none" w="med" len="med"/>
                    </a:lnB>
                    <a:solidFill>
                      <a:srgbClr val="00B0F0"/>
                    </a:solidFill>
                  </a:tcPr>
                </a:tc>
                <a:extLst>
                  <a:ext uri="{0D108BD9-81ED-4DB2-BD59-A6C34878D82A}">
                    <a16:rowId xmlns:a16="http://schemas.microsoft.com/office/drawing/2014/main" xmlns="" val="10000"/>
                  </a:ext>
                </a:extLst>
              </a:tr>
              <a:tr h="823139">
                <a:tc vMerge="1">
                  <a:txBody>
                    <a:bodyPr/>
                    <a:lstStyle/>
                    <a:p>
                      <a:pPr marL="628542" lvl="1" indent="-171450" algn="l">
                        <a:buFont typeface="Wingdings" panose="05000000000000000000" pitchFamily="2" charset="2"/>
                        <a:buChar char="§"/>
                      </a:pPr>
                      <a:endParaRPr lang="en-US" sz="1100" b="0" i="1" baseline="0" dirty="0">
                        <a:solidFill>
                          <a:schemeClr val="bg1">
                            <a:lumMod val="50000"/>
                          </a:schemeClr>
                        </a:solidFill>
                        <a:latin typeface="Arial" panose="020B0604020202020204" pitchFamily="34" charset="0"/>
                        <a:cs typeface="Arial" panose="020B0604020202020204" pitchFamily="34" charset="0"/>
                      </a:endParaRPr>
                    </a:p>
                  </a:txBody>
                  <a:tcPr marL="45714" marR="45714" marT="45714" marB="45714">
                    <a:lnT w="12700" cap="flat" cmpd="sng" algn="ctr">
                      <a:solidFill>
                        <a:srgbClr val="00B41E"/>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solidFill>
                      <a:schemeClr val="bg1"/>
                    </a:solidFill>
                  </a:tcPr>
                </a:tc>
                <a:tc>
                  <a:txBody>
                    <a:bodyPr/>
                    <a:lstStyle/>
                    <a:p>
                      <a:pPr algn="l"/>
                      <a:r>
                        <a:rPr lang="en-US" sz="1200" b="1" dirty="0">
                          <a:solidFill>
                            <a:schemeClr val="tx1"/>
                          </a:solidFill>
                          <a:latin typeface="Arial" panose="020B0604020202020204" pitchFamily="34" charset="0"/>
                          <a:cs typeface="Arial" panose="020B0604020202020204" pitchFamily="34" charset="0"/>
                        </a:rPr>
                        <a:t>1. Overview</a:t>
                      </a:r>
                      <a:endParaRPr lang="en-US" sz="1200" b="1" baseline="0" dirty="0">
                        <a:solidFill>
                          <a:schemeClr val="tx1"/>
                        </a:solidFill>
                        <a:latin typeface="Arial" panose="020B0604020202020204" pitchFamily="34" charset="0"/>
                        <a:cs typeface="Arial" panose="020B0604020202020204" pitchFamily="34" charset="0"/>
                      </a:endParaRPr>
                    </a:p>
                    <a:p>
                      <a:pPr marL="628542" lvl="1" indent="-171450" algn="l">
                        <a:buFont typeface="Wingdings" panose="05000000000000000000" pitchFamily="2" charset="2"/>
                        <a:buChar char="§"/>
                      </a:pPr>
                      <a:r>
                        <a:rPr lang="en-US" sz="1200" b="0" i="1" baseline="0" dirty="0">
                          <a:solidFill>
                            <a:schemeClr val="bg1">
                              <a:lumMod val="50000"/>
                            </a:schemeClr>
                          </a:solidFill>
                          <a:latin typeface="Arial" panose="020B0604020202020204" pitchFamily="34" charset="0"/>
                          <a:cs typeface="Arial" panose="020B0604020202020204" pitchFamily="34" charset="0"/>
                        </a:rPr>
                        <a:t>High level solution overview highlighting experience with implementation of  online solutions for Cash Management Services in multiple countries</a:t>
                      </a:r>
                    </a:p>
                    <a:p>
                      <a:pPr marL="628542" lvl="1" indent="-171450" algn="l">
                        <a:buFont typeface="Wingdings" panose="05000000000000000000" pitchFamily="2" charset="2"/>
                        <a:buChar char="§"/>
                      </a:pPr>
                      <a:r>
                        <a:rPr lang="en-US" sz="1200" b="0" i="1" baseline="0" dirty="0">
                          <a:solidFill>
                            <a:schemeClr val="bg1">
                              <a:lumMod val="50000"/>
                            </a:schemeClr>
                          </a:solidFill>
                          <a:latin typeface="Arial" panose="020B0604020202020204" pitchFamily="34" charset="0"/>
                          <a:cs typeface="Arial" panose="020B0604020202020204" pitchFamily="34" charset="0"/>
                        </a:rPr>
                        <a:t>Specific focus on : CMS, Cash Flow Forecasting, Netting, Forex, Reconciliation and Pooling</a:t>
                      </a:r>
                    </a:p>
                  </a:txBody>
                  <a:tcPr marL="45708" marR="45708" marT="45725" marB="45725">
                    <a:lnT w="12700" cap="flat" cmpd="sng" algn="ctr">
                      <a:solidFill>
                        <a:srgbClr val="00B41E"/>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tc>
                  <a:txBody>
                    <a:bodyPr/>
                    <a:lstStyle/>
                    <a:p>
                      <a:pPr algn="ctr"/>
                      <a:r>
                        <a:rPr lang="en-US" sz="1200" b="0" i="0" dirty="0">
                          <a:solidFill>
                            <a:schemeClr val="bg1">
                              <a:lumMod val="50000"/>
                            </a:schemeClr>
                          </a:solidFill>
                          <a:latin typeface="Arial" panose="020B0604020202020204" pitchFamily="34" charset="0"/>
                          <a:cs typeface="Arial" panose="020B0604020202020204" pitchFamily="34" charset="0"/>
                        </a:rPr>
                        <a:t>00:</a:t>
                      </a:r>
                      <a:r>
                        <a:rPr lang="en-US" sz="1200" b="0" i="0" dirty="0" smtClean="0">
                          <a:solidFill>
                            <a:schemeClr val="bg1">
                              <a:lumMod val="50000"/>
                            </a:schemeClr>
                          </a:solidFill>
                          <a:latin typeface="Arial" panose="020B0604020202020204" pitchFamily="34" charset="0"/>
                          <a:cs typeface="Arial" panose="020B0604020202020204" pitchFamily="34" charset="0"/>
                        </a:rPr>
                        <a:t>10</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45708" marR="45708" marT="45725" marB="45725" anchor="ctr">
                    <a:lnT w="12700" cap="flat" cmpd="sng" algn="ctr">
                      <a:solidFill>
                        <a:srgbClr val="00B41E"/>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xmlns="" val="10002"/>
                  </a:ext>
                </a:extLst>
              </a:tr>
              <a:tr h="1006073">
                <a:tc vMerge="1">
                  <a:txBody>
                    <a:bodyPr/>
                    <a:lstStyle/>
                    <a:p>
                      <a:pPr marL="628542" lvl="1" indent="-171450" algn="l">
                        <a:buFont typeface="Wingdings" panose="05000000000000000000" pitchFamily="2" charset="2"/>
                        <a:buChar char="§"/>
                      </a:pPr>
                      <a:endParaRPr lang="en-US" sz="1100" b="0" baseline="0" dirty="0">
                        <a:solidFill>
                          <a:schemeClr val="bg1">
                            <a:lumMod val="50000"/>
                          </a:schemeClr>
                        </a:solidFill>
                        <a:latin typeface="Arial" panose="020B0604020202020204" pitchFamily="34" charset="0"/>
                        <a:cs typeface="Arial" panose="020B0604020202020204" pitchFamily="34" charset="0"/>
                      </a:endParaRPr>
                    </a:p>
                  </a:txBody>
                  <a:tcPr marL="45714" marR="45714" marT="45714" marB="45714">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solidFill>
                      <a:schemeClr val="bg1"/>
                    </a:solidFill>
                  </a:tcPr>
                </a:tc>
                <a:tc>
                  <a:txBody>
                    <a:bodyPr/>
                    <a:lstStyle/>
                    <a:p>
                      <a:pPr algn="l"/>
                      <a:r>
                        <a:rPr lang="en-US" sz="1200" b="1" dirty="0">
                          <a:solidFill>
                            <a:schemeClr val="tx1"/>
                          </a:solidFill>
                          <a:latin typeface="Arial" panose="020B0604020202020204" pitchFamily="34" charset="0"/>
                          <a:cs typeface="Arial" panose="020B0604020202020204" pitchFamily="34" charset="0"/>
                        </a:rPr>
                        <a:t>2. Demo : Cash Management Services</a:t>
                      </a:r>
                      <a:endParaRPr lang="en-US" sz="1200" b="1" baseline="0" dirty="0">
                        <a:solidFill>
                          <a:schemeClr val="tx1"/>
                        </a:solidFill>
                        <a:latin typeface="Arial" panose="020B0604020202020204" pitchFamily="34" charset="0"/>
                        <a:cs typeface="Arial" panose="020B0604020202020204" pitchFamily="34" charset="0"/>
                      </a:endParaRPr>
                    </a:p>
                    <a:p>
                      <a:pPr marL="628542" lvl="1" indent="-171450" algn="l">
                        <a:buFont typeface="Wingdings" panose="05000000000000000000" pitchFamily="2" charset="2"/>
                        <a:buChar char="§"/>
                      </a:pPr>
                      <a:r>
                        <a:rPr lang="en-US" sz="1200" b="0" baseline="0" dirty="0">
                          <a:solidFill>
                            <a:schemeClr val="bg1">
                              <a:lumMod val="50000"/>
                            </a:schemeClr>
                          </a:solidFill>
                          <a:latin typeface="Arial" panose="020B0604020202020204" pitchFamily="34" charset="0"/>
                          <a:cs typeface="Arial" panose="020B0604020202020204" pitchFamily="34" charset="0"/>
                        </a:rPr>
                        <a:t>Online portal</a:t>
                      </a:r>
                    </a:p>
                    <a:p>
                      <a:pPr marL="628542" lvl="1" indent="-171450" algn="l">
                        <a:buFont typeface="Wingdings" panose="05000000000000000000" pitchFamily="2" charset="2"/>
                        <a:buChar char="§"/>
                      </a:pPr>
                      <a:r>
                        <a:rPr lang="en-US" sz="1200" b="0" baseline="0" dirty="0">
                          <a:solidFill>
                            <a:schemeClr val="bg1">
                              <a:lumMod val="50000"/>
                            </a:schemeClr>
                          </a:solidFill>
                          <a:latin typeface="Arial" panose="020B0604020202020204" pitchFamily="34" charset="0"/>
                          <a:cs typeface="Arial" panose="020B0604020202020204" pitchFamily="34" charset="0"/>
                        </a:rPr>
                        <a:t>Payments - Input / Template / File upload</a:t>
                      </a:r>
                    </a:p>
                    <a:p>
                      <a:pPr marL="628542" lvl="1" indent="-171450" algn="l">
                        <a:buFont typeface="Wingdings" panose="05000000000000000000" pitchFamily="2" charset="2"/>
                        <a:buChar char="§"/>
                      </a:pPr>
                      <a:r>
                        <a:rPr lang="en-US" sz="1200" b="0" baseline="0" dirty="0">
                          <a:solidFill>
                            <a:schemeClr val="bg1">
                              <a:lumMod val="50000"/>
                            </a:schemeClr>
                          </a:solidFill>
                          <a:latin typeface="Arial" panose="020B0604020202020204" pitchFamily="34" charset="0"/>
                          <a:cs typeface="Arial" panose="020B0604020202020204" pitchFamily="34" charset="0"/>
                        </a:rPr>
                        <a:t>Workflow / Authorization</a:t>
                      </a:r>
                    </a:p>
                    <a:p>
                      <a:pPr marL="628542" lvl="1" indent="-171450" algn="l">
                        <a:buFont typeface="Wingdings" panose="05000000000000000000" pitchFamily="2" charset="2"/>
                        <a:buChar char="§"/>
                      </a:pPr>
                      <a:r>
                        <a:rPr lang="en-US" sz="1200" b="0" baseline="0" dirty="0">
                          <a:solidFill>
                            <a:schemeClr val="bg1">
                              <a:lumMod val="50000"/>
                            </a:schemeClr>
                          </a:solidFill>
                          <a:latin typeface="Arial" panose="020B0604020202020204" pitchFamily="34" charset="0"/>
                          <a:cs typeface="Arial" panose="020B0604020202020204" pitchFamily="34" charset="0"/>
                        </a:rPr>
                        <a:t>Inquiries</a:t>
                      </a:r>
                    </a:p>
                  </a:txBody>
                  <a:tcPr marL="45708" marR="45708" marT="45725" marB="45725">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tc>
                  <a:txBody>
                    <a:bodyPr/>
                    <a:lstStyle/>
                    <a:p>
                      <a:pPr algn="ctr"/>
                      <a:r>
                        <a:rPr lang="en-US" sz="1200" b="0" i="0" dirty="0" smtClean="0">
                          <a:solidFill>
                            <a:schemeClr val="bg1">
                              <a:lumMod val="50000"/>
                            </a:schemeClr>
                          </a:solidFill>
                          <a:latin typeface="Arial" panose="020B0604020202020204" pitchFamily="34" charset="0"/>
                          <a:cs typeface="Arial" panose="020B0604020202020204" pitchFamily="34" charset="0"/>
                        </a:rPr>
                        <a:t>01:00</a:t>
                      </a:r>
                      <a:endParaRPr lang="en-US" sz="1200" b="0" i="0" dirty="0">
                        <a:solidFill>
                          <a:schemeClr val="bg1">
                            <a:lumMod val="50000"/>
                          </a:schemeClr>
                        </a:solidFill>
                        <a:latin typeface="Arial" panose="020B0604020202020204" pitchFamily="34" charset="0"/>
                        <a:cs typeface="Arial" panose="020B0604020202020204" pitchFamily="34" charset="0"/>
                      </a:endParaRPr>
                    </a:p>
                  </a:txBody>
                  <a:tcPr marL="45708" marR="45708" marT="45725" marB="45725" anchor="ct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xmlns="" val="10003"/>
                  </a:ext>
                </a:extLst>
              </a:tr>
              <a:tr h="1188995">
                <a:tc vMerge="1">
                  <a:txBody>
                    <a:bodyPr/>
                    <a:lstStyle/>
                    <a:p>
                      <a:pPr marL="628542" lvl="1" indent="-171450" algn="l">
                        <a:buFont typeface="Wingdings" panose="05000000000000000000" pitchFamily="2" charset="2"/>
                        <a:buChar char="§"/>
                      </a:pPr>
                      <a:endParaRPr lang="en-US" sz="1100" b="0" i="1" baseline="0" dirty="0">
                        <a:solidFill>
                          <a:schemeClr val="bg1">
                            <a:lumMod val="50000"/>
                          </a:schemeClr>
                        </a:solidFill>
                        <a:latin typeface="Arial" panose="020B0604020202020204" pitchFamily="34" charset="0"/>
                        <a:cs typeface="Arial" panose="020B0604020202020204" pitchFamily="34" charset="0"/>
                      </a:endParaRPr>
                    </a:p>
                  </a:txBody>
                  <a:tcPr marL="45714" marR="45714" marT="45714" marB="45714">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solidFill>
                      <a:schemeClr val="bg1"/>
                    </a:solidFill>
                  </a:tcPr>
                </a:tc>
                <a:tc>
                  <a:txBody>
                    <a:bodyPr/>
                    <a:lstStyle/>
                    <a:p>
                      <a:pPr algn="l"/>
                      <a:r>
                        <a:rPr lang="en-US" sz="1200" b="1" dirty="0">
                          <a:solidFill>
                            <a:schemeClr val="tx1"/>
                          </a:solidFill>
                          <a:latin typeface="Arial" panose="020B0604020202020204" pitchFamily="34" charset="0"/>
                          <a:cs typeface="Arial" panose="020B0604020202020204" pitchFamily="34" charset="0"/>
                        </a:rPr>
                        <a:t>3. Case study : Regulatory compliance and local laws</a:t>
                      </a:r>
                    </a:p>
                    <a:p>
                      <a:pPr marL="628542" lvl="1" indent="-171450" algn="l">
                        <a:buFont typeface="Wingdings" panose="05000000000000000000" pitchFamily="2" charset="2"/>
                        <a:buChar char="§"/>
                      </a:pPr>
                      <a:r>
                        <a:rPr lang="en-US" sz="1200" b="0" i="1" baseline="0" dirty="0">
                          <a:solidFill>
                            <a:schemeClr val="bg1">
                              <a:lumMod val="50000"/>
                            </a:schemeClr>
                          </a:solidFill>
                          <a:latin typeface="Arial" panose="020B0604020202020204" pitchFamily="34" charset="0"/>
                          <a:cs typeface="Arial" panose="020B0604020202020204" pitchFamily="34" charset="0"/>
                        </a:rPr>
                        <a:t>Details of prior experience at the other banks, showing cost-effectiveness to meet the laws and regulatory requirements in terms of research, decision making, development, implementation and rollout.  For example, PSD2 (Anomaly Detection, Open API), Malaysia RPP, Annual SWIFT Upgrade, Annual SEPA Upgrade</a:t>
                      </a:r>
                    </a:p>
                    <a:p>
                      <a:pPr marL="628542" lvl="1" indent="-171450" algn="l">
                        <a:buFont typeface="Wingdings" panose="05000000000000000000" pitchFamily="2" charset="2"/>
                        <a:buChar char="§"/>
                      </a:pPr>
                      <a:r>
                        <a:rPr lang="en-US" sz="1200" b="0" i="1" baseline="0" dirty="0">
                          <a:solidFill>
                            <a:schemeClr val="bg1">
                              <a:lumMod val="50000"/>
                            </a:schemeClr>
                          </a:solidFill>
                          <a:latin typeface="Arial" panose="020B0604020202020204" pitchFamily="34" charset="0"/>
                          <a:cs typeface="Arial" panose="020B0604020202020204" pitchFamily="34" charset="0"/>
                        </a:rPr>
                        <a:t>Policy on upcoming regulatory requirements – For example, Target 2, CHAPS MX, BACS MX</a:t>
                      </a:r>
                    </a:p>
                  </a:txBody>
                  <a:tcPr marL="45708" marR="45708" marT="45725" marB="45725">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tc>
                  <a:txBody>
                    <a:bodyPr/>
                    <a:lstStyle/>
                    <a:p>
                      <a:pPr algn="ctr"/>
                      <a:r>
                        <a:rPr lang="en-US" sz="1200" b="0" i="0" dirty="0">
                          <a:solidFill>
                            <a:schemeClr val="bg1">
                              <a:lumMod val="50000"/>
                            </a:schemeClr>
                          </a:solidFill>
                          <a:latin typeface="Arial" panose="020B0604020202020204" pitchFamily="34" charset="0"/>
                          <a:cs typeface="Arial" panose="020B0604020202020204" pitchFamily="34" charset="0"/>
                        </a:rPr>
                        <a:t>00</a:t>
                      </a:r>
                      <a:r>
                        <a:rPr lang="en-US" sz="1200" b="0" i="0" dirty="0" smtClean="0">
                          <a:solidFill>
                            <a:schemeClr val="bg1">
                              <a:lumMod val="50000"/>
                            </a:schemeClr>
                          </a:solidFill>
                          <a:latin typeface="Arial" panose="020B0604020202020204" pitchFamily="34" charset="0"/>
                          <a:cs typeface="Arial" panose="020B0604020202020204" pitchFamily="34" charset="0"/>
                        </a:rPr>
                        <a:t>:15</a:t>
                      </a:r>
                      <a:endParaRPr lang="en-US" sz="1200" b="0" i="0" dirty="0">
                        <a:solidFill>
                          <a:schemeClr val="bg1">
                            <a:lumMod val="50000"/>
                          </a:schemeClr>
                        </a:solidFill>
                        <a:latin typeface="Arial" panose="020B0604020202020204" pitchFamily="34" charset="0"/>
                        <a:cs typeface="Arial" panose="020B0604020202020204" pitchFamily="34" charset="0"/>
                      </a:endParaRPr>
                    </a:p>
                  </a:txBody>
                  <a:tcPr marL="45708" marR="45708" marT="45725" marB="45725" anchor="ct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xmlns="" val="10006"/>
                  </a:ext>
                </a:extLst>
              </a:tr>
              <a:tr h="640228">
                <a:tc vMerge="1">
                  <a:txBody>
                    <a:bodyPr/>
                    <a:lstStyle/>
                    <a:p>
                      <a:pPr marL="628542" lvl="1" indent="-171450" algn="l">
                        <a:buFont typeface="Wingdings" panose="05000000000000000000" pitchFamily="2" charset="2"/>
                        <a:buChar char="§"/>
                      </a:pPr>
                      <a:endParaRPr lang="en-US" sz="1100" b="1" dirty="0">
                        <a:solidFill>
                          <a:schemeClr val="bg1">
                            <a:lumMod val="50000"/>
                          </a:schemeClr>
                        </a:solidFill>
                        <a:latin typeface="Arial" panose="020B0604020202020204" pitchFamily="34" charset="0"/>
                        <a:cs typeface="Arial" panose="020B0604020202020204" pitchFamily="34" charset="0"/>
                      </a:endParaRPr>
                    </a:p>
                  </a:txBody>
                  <a:tcPr marL="45714" marR="45714" marT="45714" marB="45714">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solidFill>
                      <a:schemeClr val="bg1"/>
                    </a:solidFill>
                  </a:tcPr>
                </a:tc>
                <a:tc>
                  <a:txBody>
                    <a:bodyPr/>
                    <a:lstStyle/>
                    <a:p>
                      <a:pPr algn="l"/>
                      <a:r>
                        <a:rPr lang="en-US" sz="1200" b="1" dirty="0">
                          <a:solidFill>
                            <a:schemeClr val="tx1"/>
                          </a:solidFill>
                          <a:latin typeface="Arial" panose="020B0604020202020204" pitchFamily="34" charset="0"/>
                          <a:cs typeface="Arial" panose="020B0604020202020204" pitchFamily="34" charset="0"/>
                        </a:rPr>
                        <a:t>4. Case study : Migration</a:t>
                      </a:r>
                    </a:p>
                    <a:p>
                      <a:pPr marL="628542" lvl="1" indent="-171450" algn="l">
                        <a:buFont typeface="Wingdings" panose="05000000000000000000" pitchFamily="2" charset="2"/>
                        <a:buChar char="§"/>
                      </a:pPr>
                      <a:r>
                        <a:rPr lang="en-US" sz="1200" b="0" i="1" baseline="0" dirty="0">
                          <a:solidFill>
                            <a:schemeClr val="bg1">
                              <a:lumMod val="50000"/>
                            </a:schemeClr>
                          </a:solidFill>
                          <a:latin typeface="Arial" panose="020B0604020202020204" pitchFamily="34" charset="0"/>
                          <a:cs typeface="Arial" panose="020B0604020202020204" pitchFamily="34" charset="0"/>
                        </a:rPr>
                        <a:t>Case study showing successful migration of the Intellect solution</a:t>
                      </a:r>
                    </a:p>
                  </a:txBody>
                  <a:tcPr marL="45708" marR="45708" marT="45725" marB="45725">
                    <a:lnL w="190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tc>
                  <a:txBody>
                    <a:bodyPr/>
                    <a:lstStyle/>
                    <a:p>
                      <a:pPr algn="ctr"/>
                      <a:r>
                        <a:rPr lang="en-US" sz="1200" b="0" i="0" dirty="0">
                          <a:solidFill>
                            <a:schemeClr val="bg1">
                              <a:lumMod val="50000"/>
                            </a:schemeClr>
                          </a:solidFill>
                          <a:latin typeface="Arial" panose="020B0604020202020204" pitchFamily="34" charset="0"/>
                          <a:cs typeface="Arial" panose="020B0604020202020204" pitchFamily="34" charset="0"/>
                        </a:rPr>
                        <a:t>00</a:t>
                      </a:r>
                      <a:r>
                        <a:rPr lang="en-US" sz="1200" b="0" i="0" dirty="0" smtClean="0">
                          <a:solidFill>
                            <a:schemeClr val="bg1">
                              <a:lumMod val="50000"/>
                            </a:schemeClr>
                          </a:solidFill>
                          <a:latin typeface="Arial" panose="020B0604020202020204" pitchFamily="34" charset="0"/>
                          <a:cs typeface="Arial" panose="020B0604020202020204" pitchFamily="34" charset="0"/>
                        </a:rPr>
                        <a:t>:15</a:t>
                      </a:r>
                      <a:endParaRPr lang="en-US" sz="1200" b="0" i="0" dirty="0">
                        <a:solidFill>
                          <a:schemeClr val="bg1">
                            <a:lumMod val="50000"/>
                          </a:schemeClr>
                        </a:solidFill>
                        <a:latin typeface="Arial" panose="020B0604020202020204" pitchFamily="34" charset="0"/>
                        <a:cs typeface="Arial" panose="020B0604020202020204" pitchFamily="34" charset="0"/>
                      </a:endParaRPr>
                    </a:p>
                  </a:txBody>
                  <a:tcPr marL="45708" marR="45708"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xmlns="" val="4205774871"/>
                  </a:ext>
                </a:extLst>
              </a:tr>
            </a:tbl>
          </a:graphicData>
        </a:graphic>
      </p:graphicFrame>
      <p:sp>
        <p:nvSpPr>
          <p:cNvPr id="4" name="Slide Number Placeholder 3">
            <a:extLst>
              <a:ext uri="{FF2B5EF4-FFF2-40B4-BE49-F238E27FC236}">
                <a16:creationId xmlns:a16="http://schemas.microsoft.com/office/drawing/2014/main" xmlns="" id="{B6C36D92-7978-C240-9445-BA8B1253DE80}"/>
              </a:ext>
            </a:extLst>
          </p:cNvPr>
          <p:cNvSpPr>
            <a:spLocks noGrp="1"/>
          </p:cNvSpPr>
          <p:nvPr>
            <p:ph type="sldNum" sz="quarter" idx="12"/>
          </p:nvPr>
        </p:nvSpPr>
        <p:spPr/>
        <p:txBody>
          <a:bodyPr/>
          <a:lstStyle/>
          <a:p>
            <a:fld id="{BD0A059D-5462-6142-A847-F6766EF5978B}" type="slidenum">
              <a:rPr lang="en-US" smtClean="0"/>
              <a:pPr/>
              <a:t>2</a:t>
            </a:fld>
            <a:endParaRPr lang="en-US"/>
          </a:p>
        </p:txBody>
      </p:sp>
      <p:pic>
        <p:nvPicPr>
          <p:cNvPr id="5" name="Picture 4" descr="Antique-Copper-Steampunk-Vintage-Hollow-Bronze-Gear-Hollow-Quartz-Pocket-Watch-Necklace-Pendant-Clock-Chain-Men.jpg_640x640.jpg">
            <a:extLst>
              <a:ext uri="{FF2B5EF4-FFF2-40B4-BE49-F238E27FC236}">
                <a16:creationId xmlns:a16="http://schemas.microsoft.com/office/drawing/2014/main" xmlns="" id="{C4851248-3209-6940-90A5-6426D52DFCC1}"/>
              </a:ext>
            </a:extLst>
          </p:cNvPr>
          <p:cNvPicPr>
            <a:picLocks noChangeAspect="1"/>
          </p:cNvPicPr>
          <p:nvPr/>
        </p:nvPicPr>
        <p:blipFill rotWithShape="1">
          <a:blip r:embed="rId3">
            <a:extLst>
              <a:ext uri="{BEBA8EAE-BF5A-486C-A8C5-ECC9F3942E4B}">
                <a14:imgProps xmlns="" xmlns:a14="http://schemas.microsoft.com/office/drawing/2010/main">
                  <a14:imgLayer r:embed="rId4">
                    <a14:imgEffect>
                      <a14:backgroundRemoval t="0" b="100000" l="0" r="100000">
                        <a14:backgroundMark x1="14063" y1="16719" x2="14063" y2="16719"/>
                      </a14:backgroundRemoval>
                    </a14:imgEffect>
                  </a14:imgLayer>
                </a14:imgProps>
              </a:ext>
              <a:ext uri="{28A0092B-C50C-407E-A947-70E740481C1C}">
                <a14:useLocalDpi xmlns="" xmlns:a14="http://schemas.microsoft.com/office/drawing/2010/main" val="0"/>
              </a:ext>
            </a:extLst>
          </a:blip>
          <a:srcRect r="24296" b="15203"/>
          <a:stretch/>
        </p:blipFill>
        <p:spPr>
          <a:xfrm>
            <a:off x="9300047" y="3620860"/>
            <a:ext cx="2890367" cy="3238728"/>
          </a:xfrm>
          <a:prstGeom prst="rect">
            <a:avLst/>
          </a:prstGeom>
        </p:spPr>
      </p:pic>
    </p:spTree>
    <p:extLst>
      <p:ext uri="{BB962C8B-B14F-4D97-AF65-F5344CB8AC3E}">
        <p14:creationId xmlns="" xmlns:p14="http://schemas.microsoft.com/office/powerpoint/2010/main" val="3269629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9277733" y="3114361"/>
            <a:ext cx="2488785" cy="2489685"/>
          </a:xfrm>
          <a:prstGeom prst="rect">
            <a:avLst/>
          </a:prstGeom>
        </p:spPr>
      </p:pic>
      <p:pic>
        <p:nvPicPr>
          <p:cNvPr id="3" name="Picture 2" descr="CBX 18 - Payment  Mockup 2.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661736" y="1763575"/>
            <a:ext cx="6581927" cy="4041901"/>
          </a:xfrm>
          <a:prstGeom prst="rect">
            <a:avLst/>
          </a:prstGeom>
        </p:spPr>
      </p:pic>
      <p:sp>
        <p:nvSpPr>
          <p:cNvPr id="2" name="Title 1"/>
          <p:cNvSpPr>
            <a:spLocks noGrp="1"/>
          </p:cNvSpPr>
          <p:nvPr>
            <p:ph type="title"/>
          </p:nvPr>
        </p:nvSpPr>
        <p:spPr>
          <a:xfrm>
            <a:off x="445962" y="303538"/>
            <a:ext cx="8831770" cy="487475"/>
          </a:xfrm>
        </p:spPr>
        <p:txBody>
          <a:bodyPr>
            <a:normAutofit fontScale="90000"/>
          </a:bodyPr>
          <a:lstStyle/>
          <a:p>
            <a:r>
              <a:rPr lang="en-US" dirty="0"/>
              <a:t>CBX: Intellect’s Contextual Banking Platform</a:t>
            </a:r>
            <a:br>
              <a:rPr lang="en-US" dirty="0"/>
            </a:br>
            <a:r>
              <a:rPr lang="en-US" dirty="0">
                <a:solidFill>
                  <a:schemeClr val="accent1"/>
                </a:solidFill>
              </a:rPr>
              <a:t>for Opti-Channel Delivery</a:t>
            </a:r>
          </a:p>
        </p:txBody>
      </p:sp>
      <p:cxnSp>
        <p:nvCxnSpPr>
          <p:cNvPr id="7" name="Straight Connector 6"/>
          <p:cNvCxnSpPr/>
          <p:nvPr/>
        </p:nvCxnSpPr>
        <p:spPr>
          <a:xfrm flipV="1">
            <a:off x="4466684" y="1577838"/>
            <a:ext cx="0" cy="1479519"/>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52429" y="1521163"/>
            <a:ext cx="2784376" cy="415594"/>
          </a:xfrm>
          <a:prstGeom prst="rect">
            <a:avLst/>
          </a:prstGeom>
          <a:noFill/>
        </p:spPr>
        <p:txBody>
          <a:bodyPr wrap="none" rtlCol="0">
            <a:spAutoFit/>
          </a:bodyPr>
          <a:lstStyle/>
          <a:p>
            <a:pPr algn="r"/>
            <a:r>
              <a:rPr lang="en-US" sz="1050" dirty="0">
                <a:solidFill>
                  <a:srgbClr val="4F81BD"/>
                </a:solidFill>
                <a:latin typeface="News Gothic MT" panose="020B0503020103020203" pitchFamily="34" charset="0"/>
                <a:cs typeface="Rockwell"/>
              </a:rPr>
              <a:t>Desktop, Tablet, </a:t>
            </a:r>
          </a:p>
          <a:p>
            <a:pPr algn="r"/>
            <a:r>
              <a:rPr lang="en-US" sz="1050" dirty="0">
                <a:solidFill>
                  <a:srgbClr val="4F81BD"/>
                </a:solidFill>
                <a:latin typeface="News Gothic MT" panose="020B0503020103020203" pitchFamily="34" charset="0"/>
                <a:cs typeface="Rockwell"/>
              </a:rPr>
              <a:t>Responsive- and Native Mobile optimized</a:t>
            </a:r>
          </a:p>
        </p:txBody>
      </p:sp>
      <p:cxnSp>
        <p:nvCxnSpPr>
          <p:cNvPr id="10" name="Straight Connector 9"/>
          <p:cNvCxnSpPr/>
          <p:nvPr/>
        </p:nvCxnSpPr>
        <p:spPr>
          <a:xfrm flipV="1">
            <a:off x="7335766" y="1555049"/>
            <a:ext cx="0" cy="1271721"/>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320827" y="1465380"/>
            <a:ext cx="1828264" cy="415594"/>
          </a:xfrm>
          <a:prstGeom prst="rect">
            <a:avLst/>
          </a:prstGeom>
          <a:noFill/>
        </p:spPr>
        <p:txBody>
          <a:bodyPr wrap="none" rtlCol="0">
            <a:spAutoFit/>
          </a:bodyPr>
          <a:lstStyle/>
          <a:p>
            <a:r>
              <a:rPr lang="en-US" sz="1050" dirty="0">
                <a:solidFill>
                  <a:srgbClr val="4F81BD"/>
                </a:solidFill>
                <a:latin typeface="News Gothic MT" panose="020B0503020103020203" pitchFamily="34" charset="0"/>
                <a:cs typeface="Rockwell"/>
              </a:rPr>
              <a:t>Contextual and Predictive</a:t>
            </a:r>
          </a:p>
          <a:p>
            <a:r>
              <a:rPr lang="en-US" sz="1050" dirty="0">
                <a:solidFill>
                  <a:srgbClr val="4F81BD"/>
                </a:solidFill>
                <a:latin typeface="News Gothic MT" panose="020B0503020103020203" pitchFamily="34" charset="0"/>
                <a:cs typeface="Rockwell"/>
              </a:rPr>
              <a:t>through machine learning</a:t>
            </a:r>
          </a:p>
        </p:txBody>
      </p:sp>
      <p:cxnSp>
        <p:nvCxnSpPr>
          <p:cNvPr id="13" name="Straight Connector 12"/>
          <p:cNvCxnSpPr/>
          <p:nvPr/>
        </p:nvCxnSpPr>
        <p:spPr>
          <a:xfrm flipH="1">
            <a:off x="1799952" y="4119223"/>
            <a:ext cx="2154238" cy="0"/>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698171" y="4105710"/>
            <a:ext cx="1546047" cy="415498"/>
          </a:xfrm>
          <a:prstGeom prst="rect">
            <a:avLst/>
          </a:prstGeom>
          <a:noFill/>
        </p:spPr>
        <p:txBody>
          <a:bodyPr wrap="none" rtlCol="0">
            <a:spAutoFit/>
          </a:bodyPr>
          <a:lstStyle/>
          <a:p>
            <a:r>
              <a:rPr lang="en-US" sz="1050" dirty="0">
                <a:solidFill>
                  <a:srgbClr val="4F81BD"/>
                </a:solidFill>
                <a:latin typeface="News Gothic MT" panose="020B0503020103020203" pitchFamily="34" charset="0"/>
                <a:cs typeface="Rockwell"/>
              </a:rPr>
              <a:t>API first and</a:t>
            </a:r>
          </a:p>
          <a:p>
            <a:r>
              <a:rPr lang="en-US" sz="1050" dirty="0">
                <a:solidFill>
                  <a:srgbClr val="4F81BD"/>
                </a:solidFill>
                <a:latin typeface="News Gothic MT" panose="020B0503020103020203" pitchFamily="34" charset="0"/>
                <a:cs typeface="Rockwell"/>
              </a:rPr>
              <a:t>Micro Services based</a:t>
            </a:r>
          </a:p>
        </p:txBody>
      </p:sp>
      <p:cxnSp>
        <p:nvCxnSpPr>
          <p:cNvPr id="17" name="Straight Connector 16"/>
          <p:cNvCxnSpPr/>
          <p:nvPr/>
        </p:nvCxnSpPr>
        <p:spPr>
          <a:xfrm>
            <a:off x="6962285" y="4554364"/>
            <a:ext cx="0" cy="1886773"/>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972939" y="5918871"/>
            <a:ext cx="1925276" cy="577215"/>
          </a:xfrm>
          <a:prstGeom prst="rect">
            <a:avLst/>
          </a:prstGeom>
          <a:noFill/>
        </p:spPr>
        <p:txBody>
          <a:bodyPr wrap="none" rtlCol="0">
            <a:spAutoFit/>
          </a:bodyPr>
          <a:lstStyle/>
          <a:p>
            <a:r>
              <a:rPr lang="en-US" sz="1050" dirty="0">
                <a:solidFill>
                  <a:srgbClr val="4F81BD"/>
                </a:solidFill>
                <a:latin typeface="News Gothic MT" panose="020B0503020103020203" pitchFamily="34" charset="0"/>
                <a:cs typeface="Rockwell"/>
              </a:rPr>
              <a:t>World class UX and</a:t>
            </a:r>
          </a:p>
          <a:p>
            <a:r>
              <a:rPr lang="en-US" sz="1050" dirty="0">
                <a:solidFill>
                  <a:srgbClr val="4F81BD"/>
                </a:solidFill>
                <a:latin typeface="News Gothic MT" panose="020B0503020103020203" pitchFamily="34" charset="0"/>
                <a:cs typeface="Rockwell"/>
              </a:rPr>
              <a:t>Componentized UI for high </a:t>
            </a:r>
          </a:p>
          <a:p>
            <a:r>
              <a:rPr lang="en-US" sz="1050" dirty="0">
                <a:solidFill>
                  <a:srgbClr val="4F81BD"/>
                </a:solidFill>
                <a:latin typeface="News Gothic MT" panose="020B0503020103020203" pitchFamily="34" charset="0"/>
                <a:cs typeface="Rockwell"/>
              </a:rPr>
              <a:t>Self Service adoption.</a:t>
            </a:r>
          </a:p>
        </p:txBody>
      </p:sp>
      <p:cxnSp>
        <p:nvCxnSpPr>
          <p:cNvPr id="22" name="Straight Connector 21"/>
          <p:cNvCxnSpPr/>
          <p:nvPr/>
        </p:nvCxnSpPr>
        <p:spPr>
          <a:xfrm>
            <a:off x="7907451" y="2736835"/>
            <a:ext cx="2261909" cy="0"/>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850966" y="2154888"/>
            <a:ext cx="1348271" cy="577215"/>
          </a:xfrm>
          <a:prstGeom prst="rect">
            <a:avLst/>
          </a:prstGeom>
          <a:noFill/>
        </p:spPr>
        <p:txBody>
          <a:bodyPr wrap="none" rtlCol="0">
            <a:spAutoFit/>
          </a:bodyPr>
          <a:lstStyle/>
          <a:p>
            <a:pPr algn="r"/>
            <a:r>
              <a:rPr lang="en-US" sz="1050" dirty="0">
                <a:solidFill>
                  <a:srgbClr val="4F81BD"/>
                </a:solidFill>
                <a:latin typeface="News Gothic MT" panose="020B0503020103020203" pitchFamily="34" charset="0"/>
                <a:cs typeface="Rockwell"/>
              </a:rPr>
              <a:t>Deploy Anywhere:</a:t>
            </a:r>
          </a:p>
          <a:p>
            <a:pPr algn="r"/>
            <a:r>
              <a:rPr lang="en-US" sz="1050" dirty="0">
                <a:solidFill>
                  <a:srgbClr val="4F81BD"/>
                </a:solidFill>
                <a:latin typeface="News Gothic MT" panose="020B0503020103020203" pitchFamily="34" charset="0"/>
                <a:cs typeface="Rockwell"/>
              </a:rPr>
              <a:t>Cloud Native &amp;</a:t>
            </a:r>
          </a:p>
          <a:p>
            <a:pPr algn="r"/>
            <a:r>
              <a:rPr lang="en-US" sz="1050" dirty="0">
                <a:solidFill>
                  <a:srgbClr val="4F81BD"/>
                </a:solidFill>
                <a:latin typeface="News Gothic MT" panose="020B0503020103020203" pitchFamily="34" charset="0"/>
                <a:cs typeface="Rockwell"/>
              </a:rPr>
              <a:t>On Premise</a:t>
            </a:r>
          </a:p>
        </p:txBody>
      </p:sp>
      <p:cxnSp>
        <p:nvCxnSpPr>
          <p:cNvPr id="27" name="Straight Connector 26"/>
          <p:cNvCxnSpPr/>
          <p:nvPr/>
        </p:nvCxnSpPr>
        <p:spPr>
          <a:xfrm flipH="1">
            <a:off x="5638891" y="4919015"/>
            <a:ext cx="11730" cy="1465334"/>
          </a:xfrm>
          <a:prstGeom prst="line">
            <a:avLst/>
          </a:prstGeom>
          <a:ln w="6350" cmpd="sng">
            <a:solidFill>
              <a:schemeClr val="tx1">
                <a:lumMod val="50000"/>
                <a:lumOff val="50000"/>
              </a:schemeClr>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1534" y="5968754"/>
            <a:ext cx="1652297" cy="415498"/>
          </a:xfrm>
          <a:prstGeom prst="rect">
            <a:avLst/>
          </a:prstGeom>
          <a:noFill/>
        </p:spPr>
        <p:txBody>
          <a:bodyPr wrap="none" rtlCol="0">
            <a:spAutoFit/>
          </a:bodyPr>
          <a:lstStyle/>
          <a:p>
            <a:pPr algn="r"/>
            <a:r>
              <a:rPr lang="en-US" sz="1050" dirty="0">
                <a:solidFill>
                  <a:srgbClr val="4F81BD"/>
                </a:solidFill>
                <a:latin typeface="News Gothic MT" panose="020B0503020103020203" pitchFamily="34" charset="0"/>
                <a:cs typeface="Rockwell"/>
              </a:rPr>
              <a:t>Pluggable and</a:t>
            </a:r>
          </a:p>
          <a:p>
            <a:pPr algn="r"/>
            <a:r>
              <a:rPr lang="en-US" sz="1050" dirty="0">
                <a:solidFill>
                  <a:srgbClr val="4F81BD"/>
                </a:solidFill>
                <a:latin typeface="News Gothic MT" panose="020B0503020103020203" pitchFamily="34" charset="0"/>
                <a:cs typeface="Rockwell"/>
              </a:rPr>
              <a:t>Extensible Architecture</a:t>
            </a:r>
          </a:p>
        </p:txBody>
      </p:sp>
      <p:pic>
        <p:nvPicPr>
          <p:cNvPr id="6" name="Picture 5" descr="Apple Watch 2.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837309" y="4200536"/>
            <a:ext cx="697536" cy="1291056"/>
          </a:xfrm>
          <a:prstGeom prst="rect">
            <a:avLst/>
          </a:prstGeom>
        </p:spPr>
      </p:pic>
      <p:pic>
        <p:nvPicPr>
          <p:cNvPr id="23" name="Picture 22">
            <a:extLst>
              <a:ext uri="{FF2B5EF4-FFF2-40B4-BE49-F238E27FC236}">
                <a16:creationId xmlns:a16="http://schemas.microsoft.com/office/drawing/2014/main" xmlns="" id="{573DB8F5-11CE-E449-BCAF-4B39568AC8FE}"/>
              </a:ext>
            </a:extLst>
          </p:cNvPr>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67374" y="6186901"/>
            <a:ext cx="1271246" cy="574133"/>
          </a:xfrm>
          <a:prstGeom prst="rect">
            <a:avLst/>
          </a:prstGeom>
        </p:spPr>
      </p:pic>
      <p:sp>
        <p:nvSpPr>
          <p:cNvPr id="24" name="Slide Number Placeholder 15"/>
          <p:cNvSpPr>
            <a:spLocks noGrp="1"/>
          </p:cNvSpPr>
          <p:nvPr>
            <p:ph type="sldNum" sz="quarter" idx="12"/>
          </p:nvPr>
        </p:nvSpPr>
        <p:spPr>
          <a:xfrm>
            <a:off x="11352327" y="6494384"/>
            <a:ext cx="740683" cy="365210"/>
          </a:xfrm>
        </p:spPr>
        <p:txBody>
          <a:bodyPr/>
          <a:lstStyle/>
          <a:p>
            <a:fld id="{BD0A059D-5462-6142-A847-F6766EF5978B}" type="slidenum">
              <a:rPr lang="en-US" smtClean="0">
                <a:solidFill>
                  <a:srgbClr val="676767"/>
                </a:solidFill>
              </a:rPr>
              <a:pPr/>
              <a:t>3</a:t>
            </a:fld>
            <a:endParaRPr lang="en-US" dirty="0">
              <a:solidFill>
                <a:srgbClr val="676767"/>
              </a:solidFill>
            </a:endParaRPr>
          </a:p>
        </p:txBody>
      </p:sp>
    </p:spTree>
    <p:extLst>
      <p:ext uri="{BB962C8B-B14F-4D97-AF65-F5344CB8AC3E}">
        <p14:creationId xmlns="" xmlns:p14="http://schemas.microsoft.com/office/powerpoint/2010/main" val="2074753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0A059D-5462-6142-A847-F6766EF5978B}" type="slidenum">
              <a:rPr lang="en-US" smtClean="0">
                <a:solidFill>
                  <a:srgbClr val="676767"/>
                </a:solidFill>
              </a:rPr>
              <a:pPr/>
              <a:t>4</a:t>
            </a:fld>
            <a:endParaRPr lang="en-US" dirty="0">
              <a:solidFill>
                <a:srgbClr val="676767"/>
              </a:solidFill>
            </a:endParaRPr>
          </a:p>
        </p:txBody>
      </p:sp>
      <p:pic>
        <p:nvPicPr>
          <p:cNvPr id="5" name="Picture 4"/>
          <p:cNvPicPr>
            <a:picLocks noChangeAspect="1"/>
          </p:cNvPicPr>
          <p:nvPr/>
        </p:nvPicPr>
        <p:blipFill>
          <a:blip r:embed="rId2"/>
          <a:stretch>
            <a:fillRect/>
          </a:stretch>
        </p:blipFill>
        <p:spPr>
          <a:xfrm>
            <a:off x="4114800" y="2536372"/>
            <a:ext cx="8037513" cy="3996844"/>
          </a:xfrm>
          <a:prstGeom prst="rect">
            <a:avLst/>
          </a:prstGeom>
        </p:spPr>
      </p:pic>
      <p:sp>
        <p:nvSpPr>
          <p:cNvPr id="6" name="TextBox 5">
            <a:extLst>
              <a:ext uri="{FF2B5EF4-FFF2-40B4-BE49-F238E27FC236}">
                <a16:creationId xmlns:a16="http://schemas.microsoft.com/office/drawing/2014/main" xmlns="" id="{4B78C674-EB17-7A4C-A61B-9D11DFC2CE99}"/>
              </a:ext>
            </a:extLst>
          </p:cNvPr>
          <p:cNvSpPr txBox="1"/>
          <p:nvPr/>
        </p:nvSpPr>
        <p:spPr>
          <a:xfrm>
            <a:off x="5660886" y="424303"/>
            <a:ext cx="6529527" cy="1877437"/>
          </a:xfrm>
          <a:prstGeom prst="rect">
            <a:avLst/>
          </a:prstGeom>
          <a:noFill/>
        </p:spPr>
        <p:txBody>
          <a:bodyPr wrap="square" rtlCol="0">
            <a:spAutoFit/>
          </a:bodyPr>
          <a:lstStyle/>
          <a:p>
            <a:pPr algn="r">
              <a:lnSpc>
                <a:spcPct val="70000"/>
              </a:lnSpc>
            </a:pPr>
            <a:r>
              <a:rPr lang="en-US" sz="8000" b="1" i="1" dirty="0">
                <a:solidFill>
                  <a:srgbClr val="003A59"/>
                </a:solidFill>
                <a:latin typeface="Georgia"/>
                <a:cs typeface="Georgia"/>
              </a:rPr>
              <a:t>Solution </a:t>
            </a:r>
          </a:p>
          <a:p>
            <a:pPr algn="r">
              <a:lnSpc>
                <a:spcPct val="70000"/>
              </a:lnSpc>
            </a:pPr>
            <a:r>
              <a:rPr lang="en-US" sz="8000" b="1" i="1" dirty="0">
                <a:solidFill>
                  <a:srgbClr val="003A59"/>
                </a:solidFill>
                <a:latin typeface="Georgia"/>
                <a:cs typeface="Georgia"/>
              </a:rPr>
              <a:t>Demo</a:t>
            </a:r>
          </a:p>
        </p:txBody>
      </p:sp>
      <p:sp>
        <p:nvSpPr>
          <p:cNvPr id="7" name="Rectangle 6">
            <a:extLst>
              <a:ext uri="{FF2B5EF4-FFF2-40B4-BE49-F238E27FC236}">
                <a16:creationId xmlns:a16="http://schemas.microsoft.com/office/drawing/2014/main" xmlns="" id="{CC7F38D3-D193-C24A-B47B-237555F916BB}"/>
              </a:ext>
            </a:extLst>
          </p:cNvPr>
          <p:cNvSpPr/>
          <p:nvPr/>
        </p:nvSpPr>
        <p:spPr>
          <a:xfrm>
            <a:off x="669217" y="2002424"/>
            <a:ext cx="6298029" cy="1200329"/>
          </a:xfrm>
          <a:prstGeom prst="rect">
            <a:avLst/>
          </a:prstGeom>
        </p:spPr>
        <p:txBody>
          <a:bodyPr wrap="square">
            <a:spAutoFit/>
          </a:bodyPr>
          <a:lstStyle/>
          <a:p>
            <a:r>
              <a:rPr lang="en-US" sz="1800" i="1" dirty="0">
                <a:solidFill>
                  <a:srgbClr val="1A8ECE"/>
                </a:solidFill>
              </a:rPr>
              <a:t>CBX (Contextual Banking </a:t>
            </a:r>
            <a:r>
              <a:rPr lang="en-US" sz="1800" i="1" dirty="0" err="1">
                <a:solidFill>
                  <a:srgbClr val="1A8ECE"/>
                </a:solidFill>
              </a:rPr>
              <a:t>eXperience</a:t>
            </a:r>
            <a:r>
              <a:rPr lang="en-US" sz="1800" i="1" dirty="0">
                <a:solidFill>
                  <a:srgbClr val="1A8ECE"/>
                </a:solidFill>
              </a:rPr>
              <a:t>) - Intellect’s </a:t>
            </a:r>
            <a:r>
              <a:rPr lang="en-US" sz="1800" i="1" dirty="0" smtClean="0">
                <a:solidFill>
                  <a:srgbClr val="1A8ECE"/>
                </a:solidFill>
              </a:rPr>
              <a:t>digital </a:t>
            </a:r>
            <a:r>
              <a:rPr lang="en-US" sz="1800" i="1" dirty="0">
                <a:solidFill>
                  <a:srgbClr val="1A8ECE"/>
                </a:solidFill>
              </a:rPr>
              <a:t>banking </a:t>
            </a:r>
            <a:r>
              <a:rPr lang="en-US" sz="1800" i="1" dirty="0" smtClean="0">
                <a:solidFill>
                  <a:srgbClr val="1A8ECE"/>
                </a:solidFill>
              </a:rPr>
              <a:t>solution for </a:t>
            </a:r>
            <a:r>
              <a:rPr lang="en-US" sz="1800" i="1" dirty="0" err="1" smtClean="0">
                <a:solidFill>
                  <a:srgbClr val="1A8ECE"/>
                </a:solidFill>
              </a:rPr>
              <a:t>opti</a:t>
            </a:r>
            <a:r>
              <a:rPr lang="en-US" sz="1800" i="1" dirty="0" smtClean="0">
                <a:solidFill>
                  <a:srgbClr val="1A8ECE"/>
                </a:solidFill>
              </a:rPr>
              <a:t>-channel delivery</a:t>
            </a:r>
          </a:p>
          <a:p>
            <a:endParaRPr lang="en-US" sz="1800" i="1" dirty="0">
              <a:solidFill>
                <a:srgbClr val="1A8ECE"/>
              </a:solidFill>
            </a:endParaRPr>
          </a:p>
          <a:p>
            <a:r>
              <a:rPr lang="en-US" sz="1800" i="1" dirty="0">
                <a:solidFill>
                  <a:srgbClr val="1A8ECE"/>
                </a:solidFill>
              </a:rPr>
              <a:t>Used by : Customers of your bank</a:t>
            </a:r>
          </a:p>
        </p:txBody>
      </p:sp>
      <p:sp>
        <p:nvSpPr>
          <p:cNvPr id="8" name="Oval 7">
            <a:extLst>
              <a:ext uri="{FF2B5EF4-FFF2-40B4-BE49-F238E27FC236}">
                <a16:creationId xmlns:a16="http://schemas.microsoft.com/office/drawing/2014/main" xmlns="" id="{1732836E-16E2-7546-B118-52482653F6A1}"/>
              </a:ext>
            </a:extLst>
          </p:cNvPr>
          <p:cNvSpPr/>
          <p:nvPr/>
        </p:nvSpPr>
        <p:spPr>
          <a:xfrm>
            <a:off x="174982" y="1999710"/>
            <a:ext cx="526975" cy="457306"/>
          </a:xfrm>
          <a:prstGeom prst="ellipse">
            <a:avLst/>
          </a:prstGeom>
          <a:solidFill>
            <a:srgbClr val="1A8ECE"/>
          </a:solidFill>
          <a:ln>
            <a:solidFill>
              <a:srgbClr val="1A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9" name="Rectangle 8">
            <a:extLst>
              <a:ext uri="{FF2B5EF4-FFF2-40B4-BE49-F238E27FC236}">
                <a16:creationId xmlns:a16="http://schemas.microsoft.com/office/drawing/2014/main" xmlns="" id="{69796328-B41E-224F-8B6A-20552F870547}"/>
              </a:ext>
            </a:extLst>
          </p:cNvPr>
          <p:cNvSpPr/>
          <p:nvPr/>
        </p:nvSpPr>
        <p:spPr>
          <a:xfrm>
            <a:off x="107989" y="979083"/>
            <a:ext cx="7578646" cy="830997"/>
          </a:xfrm>
          <a:prstGeom prst="rect">
            <a:avLst/>
          </a:prstGeom>
        </p:spPr>
        <p:txBody>
          <a:bodyPr wrap="square">
            <a:spAutoFit/>
          </a:bodyPr>
          <a:lstStyle/>
          <a:p>
            <a:r>
              <a:rPr lang="en-US" sz="2400" i="1" dirty="0">
                <a:solidFill>
                  <a:srgbClr val="1A8ECE"/>
                </a:solidFill>
              </a:rPr>
              <a:t>Our solution demo today will broadly cover two key areas…</a:t>
            </a:r>
          </a:p>
        </p:txBody>
      </p:sp>
      <p:sp>
        <p:nvSpPr>
          <p:cNvPr id="10" name="Rectangle 9">
            <a:extLst>
              <a:ext uri="{FF2B5EF4-FFF2-40B4-BE49-F238E27FC236}">
                <a16:creationId xmlns:a16="http://schemas.microsoft.com/office/drawing/2014/main" xmlns="" id="{C6C5919E-1F8D-2C43-A7EA-8C2472505B1A}"/>
              </a:ext>
            </a:extLst>
          </p:cNvPr>
          <p:cNvSpPr/>
          <p:nvPr/>
        </p:nvSpPr>
        <p:spPr>
          <a:xfrm>
            <a:off x="723648" y="5069503"/>
            <a:ext cx="5009814" cy="1200329"/>
          </a:xfrm>
          <a:prstGeom prst="rect">
            <a:avLst/>
          </a:prstGeom>
        </p:spPr>
        <p:txBody>
          <a:bodyPr wrap="square">
            <a:spAutoFit/>
          </a:bodyPr>
          <a:lstStyle/>
          <a:p>
            <a:r>
              <a:rPr lang="en-US" sz="1800" i="1" dirty="0" err="1">
                <a:solidFill>
                  <a:srgbClr val="1A8ECE"/>
                </a:solidFill>
              </a:rPr>
              <a:t>iPSH</a:t>
            </a:r>
            <a:r>
              <a:rPr lang="en-US" sz="1800" i="1" dirty="0">
                <a:solidFill>
                  <a:srgbClr val="1A8ECE"/>
                </a:solidFill>
              </a:rPr>
              <a:t> (Intellect Payment Services Hub) </a:t>
            </a:r>
          </a:p>
          <a:p>
            <a:endParaRPr lang="en-US" sz="1800" i="1" dirty="0">
              <a:solidFill>
                <a:srgbClr val="1A8ECE"/>
              </a:solidFill>
            </a:endParaRPr>
          </a:p>
          <a:p>
            <a:r>
              <a:rPr lang="en-US" sz="1800" i="1" dirty="0">
                <a:solidFill>
                  <a:srgbClr val="1A8ECE"/>
                </a:solidFill>
              </a:rPr>
              <a:t>Used by : Payments operations team at your bank</a:t>
            </a:r>
          </a:p>
        </p:txBody>
      </p:sp>
      <p:sp>
        <p:nvSpPr>
          <p:cNvPr id="11" name="Oval 10">
            <a:extLst>
              <a:ext uri="{FF2B5EF4-FFF2-40B4-BE49-F238E27FC236}">
                <a16:creationId xmlns:a16="http://schemas.microsoft.com/office/drawing/2014/main" xmlns="" id="{47090708-7C84-6A4C-BB65-3A395DE4826C}"/>
              </a:ext>
            </a:extLst>
          </p:cNvPr>
          <p:cNvSpPr/>
          <p:nvPr/>
        </p:nvSpPr>
        <p:spPr>
          <a:xfrm>
            <a:off x="174982" y="5048648"/>
            <a:ext cx="526975" cy="457306"/>
          </a:xfrm>
          <a:prstGeom prst="ellipse">
            <a:avLst/>
          </a:prstGeom>
          <a:solidFill>
            <a:srgbClr val="1A8ECE"/>
          </a:solidFill>
          <a:ln>
            <a:solidFill>
              <a:srgbClr val="1A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p>
        </p:txBody>
      </p:sp>
    </p:spTree>
    <p:extLst>
      <p:ext uri="{BB962C8B-B14F-4D97-AF65-F5344CB8AC3E}">
        <p14:creationId xmlns="" xmlns:p14="http://schemas.microsoft.com/office/powerpoint/2010/main" val="1989166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3BE2DC-D95A-F843-B48F-C7B2B7EE7363}"/>
              </a:ext>
            </a:extLst>
          </p:cNvPr>
          <p:cNvSpPr/>
          <p:nvPr/>
        </p:nvSpPr>
        <p:spPr>
          <a:xfrm>
            <a:off x="813980" y="868760"/>
            <a:ext cx="10533124" cy="646331"/>
          </a:xfrm>
          <a:prstGeom prst="rect">
            <a:avLst/>
          </a:prstGeom>
        </p:spPr>
        <p:txBody>
          <a:bodyPr wrap="square">
            <a:spAutoFit/>
          </a:bodyPr>
          <a:lstStyle/>
          <a:p>
            <a:r>
              <a:rPr lang="en-US" sz="1800" i="1" dirty="0">
                <a:solidFill>
                  <a:srgbClr val="1A8ECE"/>
                </a:solidFill>
                <a:latin typeface="+mn-lt"/>
              </a:rPr>
              <a:t>Intellect’s payments architecture provides your bank with a cost-effective and efficient model that accelerates the ability to meet the various regional regulatory requirements with minimal to no dependency on us</a:t>
            </a:r>
          </a:p>
        </p:txBody>
      </p:sp>
      <p:sp>
        <p:nvSpPr>
          <p:cNvPr id="28" name="Title 1">
            <a:extLst>
              <a:ext uri="{FF2B5EF4-FFF2-40B4-BE49-F238E27FC236}">
                <a16:creationId xmlns:a16="http://schemas.microsoft.com/office/drawing/2014/main" xmlns="" id="{1807537C-E284-EC49-B3BE-FC56146799BD}"/>
              </a:ext>
            </a:extLst>
          </p:cNvPr>
          <p:cNvSpPr txBox="1">
            <a:spLocks/>
          </p:cNvSpPr>
          <p:nvPr/>
        </p:nvSpPr>
        <p:spPr>
          <a:xfrm>
            <a:off x="813980" y="208411"/>
            <a:ext cx="11376433" cy="8255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accent6"/>
                </a:solidFill>
                <a:latin typeface="News Gothic MT" panose="020B05030201030202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News Gothic MT" panose="020B0503020103020203" pitchFamily="34" charset="0"/>
                <a:ea typeface="+mj-ea"/>
                <a:cs typeface="+mj-cs"/>
              </a:rPr>
              <a:t>Key considerations </a:t>
            </a:r>
            <a:r>
              <a:rPr lang="en-US" sz="2400" dirty="0">
                <a:solidFill>
                  <a:srgbClr val="FFFFFF">
                    <a:lumMod val="50000"/>
                  </a:srgbClr>
                </a:solidFill>
              </a:rPr>
              <a:t>for a </a:t>
            </a:r>
            <a:r>
              <a:rPr kumimoji="0" lang="en-US" sz="2400" b="0" i="0" u="none" strike="noStrike" kern="1200" cap="none" spc="0" normalizeH="0" baseline="0" noProof="0" dirty="0">
                <a:ln>
                  <a:noFill/>
                </a:ln>
                <a:solidFill>
                  <a:srgbClr val="FFFFFF">
                    <a:lumMod val="50000"/>
                  </a:srgbClr>
                </a:solidFill>
                <a:effectLst/>
                <a:uLnTx/>
                <a:uFillTx/>
                <a:latin typeface="News Gothic MT" panose="020B0503020103020203" pitchFamily="34" charset="0"/>
                <a:ea typeface="+mj-ea"/>
                <a:cs typeface="+mj-cs"/>
              </a:rPr>
              <a:t>globally deployable and scalable architecture</a:t>
            </a:r>
            <a:endParaRPr kumimoji="0" lang="en-US" sz="2400" b="0" i="0" u="none" strike="noStrike" kern="1200" cap="none" spc="0" normalizeH="0" baseline="0" noProof="0" dirty="0">
              <a:ln>
                <a:noFill/>
              </a:ln>
              <a:solidFill>
                <a:srgbClr val="0169AD"/>
              </a:solidFill>
              <a:effectLst/>
              <a:uLnTx/>
              <a:uFillTx/>
              <a:latin typeface="News Gothic MT" panose="020B0503020103020203" pitchFamily="34" charset="0"/>
              <a:ea typeface="+mj-ea"/>
              <a:cs typeface="+mj-cs"/>
            </a:endParaRPr>
          </a:p>
        </p:txBody>
      </p:sp>
      <p:sp>
        <p:nvSpPr>
          <p:cNvPr id="29" name="Rounded Rectangle 28">
            <a:extLst>
              <a:ext uri="{FF2B5EF4-FFF2-40B4-BE49-F238E27FC236}">
                <a16:creationId xmlns:a16="http://schemas.microsoft.com/office/drawing/2014/main" xmlns="" id="{5F201110-8396-1443-A75B-8342479D677E}"/>
              </a:ext>
            </a:extLst>
          </p:cNvPr>
          <p:cNvSpPr/>
          <p:nvPr/>
        </p:nvSpPr>
        <p:spPr bwMode="auto">
          <a:xfrm>
            <a:off x="1919051" y="2000529"/>
            <a:ext cx="8602800" cy="4154743"/>
          </a:xfrm>
          <a:prstGeom prst="roundRect">
            <a:avLst>
              <a:gd name="adj" fmla="val 520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31" name="Rectangle 30">
            <a:extLst>
              <a:ext uri="{FF2B5EF4-FFF2-40B4-BE49-F238E27FC236}">
                <a16:creationId xmlns:a16="http://schemas.microsoft.com/office/drawing/2014/main" xmlns="" id="{53E06606-B087-0D48-8538-6E58E4BE8C19}"/>
              </a:ext>
            </a:extLst>
          </p:cNvPr>
          <p:cNvSpPr/>
          <p:nvPr/>
        </p:nvSpPr>
        <p:spPr bwMode="auto">
          <a:xfrm>
            <a:off x="3030727" y="2084981"/>
            <a:ext cx="6085248" cy="41604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dirty="0">
                <a:solidFill>
                  <a:srgbClr val="1A8ECE"/>
                </a:solidFill>
                <a:cs typeface="Arial" pitchFamily="34" charset="0"/>
              </a:rPr>
              <a:t>Channel Integration</a:t>
            </a:r>
          </a:p>
        </p:txBody>
      </p:sp>
      <p:sp>
        <p:nvSpPr>
          <p:cNvPr id="32" name="TextBox 31">
            <a:extLst>
              <a:ext uri="{FF2B5EF4-FFF2-40B4-BE49-F238E27FC236}">
                <a16:creationId xmlns:a16="http://schemas.microsoft.com/office/drawing/2014/main" xmlns="" id="{C076262D-33B2-2B48-9595-C250AFECAD64}"/>
              </a:ext>
            </a:extLst>
          </p:cNvPr>
          <p:cNvSpPr txBox="1"/>
          <p:nvPr/>
        </p:nvSpPr>
        <p:spPr bwMode="auto">
          <a:xfrm>
            <a:off x="9913894" y="2231985"/>
            <a:ext cx="400085" cy="3040899"/>
          </a:xfrm>
          <a:prstGeom prst="rect">
            <a:avLst/>
          </a:prstGeom>
          <a:noFill/>
        </p:spPr>
        <p:txBody>
          <a:bodyPr vert="wordArtVert" lIns="91428" tIns="45715" rIns="91428" bIns="45715">
            <a:spAutoFit/>
          </a:bodyPr>
          <a:lstStyle/>
          <a:p>
            <a:pPr algn="ctr">
              <a:defRPr/>
            </a:pPr>
            <a:r>
              <a:rPr lang="en-US" sz="1400" dirty="0">
                <a:latin typeface="+mn-lt"/>
                <a:cs typeface="Arial" pitchFamily="34" charset="0"/>
              </a:rPr>
              <a:t>SECURITY LAYER</a:t>
            </a:r>
          </a:p>
        </p:txBody>
      </p:sp>
      <p:sp>
        <p:nvSpPr>
          <p:cNvPr id="33" name="Rectangle 32">
            <a:extLst>
              <a:ext uri="{FF2B5EF4-FFF2-40B4-BE49-F238E27FC236}">
                <a16:creationId xmlns:a16="http://schemas.microsoft.com/office/drawing/2014/main" xmlns="" id="{F8D52364-E6AD-B44B-BD14-6E53958C13F2}"/>
              </a:ext>
            </a:extLst>
          </p:cNvPr>
          <p:cNvSpPr/>
          <p:nvPr/>
        </p:nvSpPr>
        <p:spPr bwMode="auto">
          <a:xfrm>
            <a:off x="3057885" y="5642589"/>
            <a:ext cx="6083436" cy="37565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dirty="0">
                <a:solidFill>
                  <a:srgbClr val="1A8ECE"/>
                </a:solidFill>
                <a:cs typeface="Arial" pitchFamily="34" charset="0"/>
              </a:rPr>
              <a:t>External Integration</a:t>
            </a:r>
          </a:p>
        </p:txBody>
      </p:sp>
      <p:sp>
        <p:nvSpPr>
          <p:cNvPr id="34" name="Rectangle 33">
            <a:hlinkClick r:id="" action="ppaction://noaction"/>
            <a:extLst>
              <a:ext uri="{FF2B5EF4-FFF2-40B4-BE49-F238E27FC236}">
                <a16:creationId xmlns:a16="http://schemas.microsoft.com/office/drawing/2014/main" xmlns="" id="{3D0B60D6-282C-4245-8BFC-99CA13EB8498}"/>
              </a:ext>
            </a:extLst>
          </p:cNvPr>
          <p:cNvSpPr/>
          <p:nvPr/>
        </p:nvSpPr>
        <p:spPr bwMode="auto">
          <a:xfrm>
            <a:off x="2492994" y="3874783"/>
            <a:ext cx="4022836" cy="76025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35" name="TextBox 47">
            <a:extLst>
              <a:ext uri="{FF2B5EF4-FFF2-40B4-BE49-F238E27FC236}">
                <a16:creationId xmlns:a16="http://schemas.microsoft.com/office/drawing/2014/main" xmlns="" id="{701E9B6D-C1CF-3041-9C32-DFF17D1EA3A9}"/>
              </a:ext>
            </a:extLst>
          </p:cNvPr>
          <p:cNvSpPr txBox="1">
            <a:spLocks noChangeArrowheads="1"/>
          </p:cNvSpPr>
          <p:nvPr/>
        </p:nvSpPr>
        <p:spPr bwMode="auto">
          <a:xfrm>
            <a:off x="2492994" y="3788292"/>
            <a:ext cx="4022836" cy="369332"/>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800" dirty="0">
                <a:solidFill>
                  <a:srgbClr val="1A8ECE"/>
                </a:solidFill>
                <a:latin typeface="+mn-lt"/>
              </a:rPr>
              <a:t>Payment </a:t>
            </a:r>
            <a:r>
              <a:rPr lang="en-US" sz="1800" dirty="0" err="1">
                <a:solidFill>
                  <a:srgbClr val="1A8ECE"/>
                </a:solidFill>
                <a:latin typeface="+mn-lt"/>
              </a:rPr>
              <a:t>Decisioning</a:t>
            </a:r>
            <a:endParaRPr lang="en-US" sz="1800" dirty="0">
              <a:solidFill>
                <a:srgbClr val="1A8ECE"/>
              </a:solidFill>
              <a:latin typeface="+mn-lt"/>
            </a:endParaRPr>
          </a:p>
        </p:txBody>
      </p:sp>
      <p:sp>
        <p:nvSpPr>
          <p:cNvPr id="39" name="Rectangle 38">
            <a:hlinkClick r:id="" action="ppaction://noaction"/>
            <a:extLst>
              <a:ext uri="{FF2B5EF4-FFF2-40B4-BE49-F238E27FC236}">
                <a16:creationId xmlns:a16="http://schemas.microsoft.com/office/drawing/2014/main" xmlns="" id="{CF1FE4E8-76DF-D941-A83D-ED965367616A}"/>
              </a:ext>
            </a:extLst>
          </p:cNvPr>
          <p:cNvSpPr/>
          <p:nvPr/>
        </p:nvSpPr>
        <p:spPr bwMode="auto">
          <a:xfrm>
            <a:off x="2492994" y="2623221"/>
            <a:ext cx="4024845" cy="110582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40" name="TextBox 54">
            <a:extLst>
              <a:ext uri="{FF2B5EF4-FFF2-40B4-BE49-F238E27FC236}">
                <a16:creationId xmlns:a16="http://schemas.microsoft.com/office/drawing/2014/main" xmlns="" id="{C6F8DE70-7799-C84E-B048-C0347E3777AB}"/>
              </a:ext>
            </a:extLst>
          </p:cNvPr>
          <p:cNvSpPr txBox="1">
            <a:spLocks noChangeArrowheads="1"/>
          </p:cNvSpPr>
          <p:nvPr/>
        </p:nvSpPr>
        <p:spPr bwMode="auto">
          <a:xfrm>
            <a:off x="2492994" y="2541205"/>
            <a:ext cx="4024845" cy="369332"/>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800" dirty="0">
                <a:solidFill>
                  <a:srgbClr val="1A8ECE"/>
                </a:solidFill>
                <a:latin typeface="+mn-lt"/>
              </a:rPr>
              <a:t>Payment Services Hub</a:t>
            </a:r>
          </a:p>
        </p:txBody>
      </p:sp>
      <p:sp>
        <p:nvSpPr>
          <p:cNvPr id="47" name="Rectangle 46">
            <a:hlinkClick r:id="" action="ppaction://noaction"/>
            <a:extLst>
              <a:ext uri="{FF2B5EF4-FFF2-40B4-BE49-F238E27FC236}">
                <a16:creationId xmlns:a16="http://schemas.microsoft.com/office/drawing/2014/main" xmlns="" id="{1D1DF0AA-2293-1B44-9359-6973DF6376BC}"/>
              </a:ext>
            </a:extLst>
          </p:cNvPr>
          <p:cNvSpPr/>
          <p:nvPr/>
        </p:nvSpPr>
        <p:spPr bwMode="auto">
          <a:xfrm>
            <a:off x="6820511" y="2619276"/>
            <a:ext cx="2925699" cy="110582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48" name="TextBox 54">
            <a:extLst>
              <a:ext uri="{FF2B5EF4-FFF2-40B4-BE49-F238E27FC236}">
                <a16:creationId xmlns:a16="http://schemas.microsoft.com/office/drawing/2014/main" xmlns="" id="{F672457B-C6A8-0D42-9DA0-22D5F175B2DC}"/>
              </a:ext>
            </a:extLst>
          </p:cNvPr>
          <p:cNvSpPr txBox="1">
            <a:spLocks noChangeArrowheads="1"/>
          </p:cNvSpPr>
          <p:nvPr/>
        </p:nvSpPr>
        <p:spPr bwMode="auto">
          <a:xfrm>
            <a:off x="6820511" y="2548521"/>
            <a:ext cx="2925699" cy="338554"/>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600" dirty="0">
                <a:solidFill>
                  <a:srgbClr val="1A8ECE"/>
                </a:solidFill>
                <a:latin typeface="+mn-lt"/>
              </a:rPr>
              <a:t>Payment Execution</a:t>
            </a:r>
          </a:p>
        </p:txBody>
      </p:sp>
      <p:sp>
        <p:nvSpPr>
          <p:cNvPr id="53" name="Rectangle 52">
            <a:hlinkClick r:id="" action="ppaction://noaction"/>
            <a:extLst>
              <a:ext uri="{FF2B5EF4-FFF2-40B4-BE49-F238E27FC236}">
                <a16:creationId xmlns:a16="http://schemas.microsoft.com/office/drawing/2014/main" xmlns="" id="{B6A34D5B-5598-EF4F-BA4D-B514B9CD0CD9}"/>
              </a:ext>
            </a:extLst>
          </p:cNvPr>
          <p:cNvSpPr/>
          <p:nvPr/>
        </p:nvSpPr>
        <p:spPr bwMode="auto">
          <a:xfrm>
            <a:off x="6820511" y="3874783"/>
            <a:ext cx="2925699" cy="76025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54" name="TextBox 47">
            <a:extLst>
              <a:ext uri="{FF2B5EF4-FFF2-40B4-BE49-F238E27FC236}">
                <a16:creationId xmlns:a16="http://schemas.microsoft.com/office/drawing/2014/main" xmlns="" id="{6477230B-FA02-5F46-BD57-9CA6B2479CAB}"/>
              </a:ext>
            </a:extLst>
          </p:cNvPr>
          <p:cNvSpPr txBox="1">
            <a:spLocks noChangeArrowheads="1"/>
          </p:cNvSpPr>
          <p:nvPr/>
        </p:nvSpPr>
        <p:spPr bwMode="auto">
          <a:xfrm>
            <a:off x="6820511" y="3800992"/>
            <a:ext cx="2925699" cy="369332"/>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800" dirty="0">
                <a:solidFill>
                  <a:srgbClr val="1A8ECE"/>
                </a:solidFill>
                <a:latin typeface="+mn-lt"/>
              </a:rPr>
              <a:t>Clearings and Formats</a:t>
            </a:r>
          </a:p>
        </p:txBody>
      </p:sp>
      <p:cxnSp>
        <p:nvCxnSpPr>
          <p:cNvPr id="57" name="Straight Connector 56">
            <a:extLst>
              <a:ext uri="{FF2B5EF4-FFF2-40B4-BE49-F238E27FC236}">
                <a16:creationId xmlns:a16="http://schemas.microsoft.com/office/drawing/2014/main" xmlns="" id="{2D2B6396-703D-B745-B2CC-C4B2E69398E8}"/>
              </a:ext>
            </a:extLst>
          </p:cNvPr>
          <p:cNvCxnSpPr/>
          <p:nvPr/>
        </p:nvCxnSpPr>
        <p:spPr>
          <a:xfrm flipV="1">
            <a:off x="3889862" y="1786251"/>
            <a:ext cx="2" cy="521955"/>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xmlns="" id="{92A1D536-1BAC-D341-9582-2011FC286A73}"/>
              </a:ext>
            </a:extLst>
          </p:cNvPr>
          <p:cNvSpPr txBox="1"/>
          <p:nvPr/>
        </p:nvSpPr>
        <p:spPr>
          <a:xfrm>
            <a:off x="1340014" y="1591842"/>
            <a:ext cx="2575247" cy="439529"/>
          </a:xfrm>
          <a:prstGeom prst="rect">
            <a:avLst/>
          </a:prstGeom>
          <a:noFill/>
        </p:spPr>
        <p:txBody>
          <a:bodyPr wrap="none" lIns="99996" tIns="49999" rIns="99996" bIns="49999" rtlCol="0">
            <a:spAutoFit/>
          </a:bodyPr>
          <a:lstStyle/>
          <a:p>
            <a:pPr algn="r" defTabSz="500015"/>
            <a:r>
              <a:rPr lang="en-US" sz="1100" dirty="0">
                <a:solidFill>
                  <a:srgbClr val="4F81BD"/>
                </a:solidFill>
                <a:latin typeface="Rockwell"/>
                <a:cs typeface="Rockwell"/>
              </a:rPr>
              <a:t>Connectivity to inbound channels</a:t>
            </a:r>
          </a:p>
          <a:p>
            <a:pPr algn="r" defTabSz="500015"/>
            <a:r>
              <a:rPr lang="en-US" sz="1100" dirty="0">
                <a:solidFill>
                  <a:srgbClr val="4F81BD"/>
                </a:solidFill>
                <a:latin typeface="Rockwell"/>
                <a:cs typeface="Rockwell"/>
              </a:rPr>
              <a:t>Digital, File, Internet</a:t>
            </a:r>
          </a:p>
        </p:txBody>
      </p:sp>
      <p:cxnSp>
        <p:nvCxnSpPr>
          <p:cNvPr id="59" name="Straight Connector 58">
            <a:extLst>
              <a:ext uri="{FF2B5EF4-FFF2-40B4-BE49-F238E27FC236}">
                <a16:creationId xmlns:a16="http://schemas.microsoft.com/office/drawing/2014/main" xmlns="" id="{DA6D265C-A671-1D4B-966E-4173EA4D58FA}"/>
              </a:ext>
            </a:extLst>
          </p:cNvPr>
          <p:cNvCxnSpPr/>
          <p:nvPr/>
        </p:nvCxnSpPr>
        <p:spPr>
          <a:xfrm>
            <a:off x="9508897" y="2758630"/>
            <a:ext cx="1468542" cy="0"/>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xmlns="" id="{B387A5C6-B8FB-0545-B257-800383636EB3}"/>
              </a:ext>
            </a:extLst>
          </p:cNvPr>
          <p:cNvSpPr txBox="1"/>
          <p:nvPr/>
        </p:nvSpPr>
        <p:spPr>
          <a:xfrm>
            <a:off x="10061465" y="2354105"/>
            <a:ext cx="1777287" cy="439631"/>
          </a:xfrm>
          <a:prstGeom prst="rect">
            <a:avLst/>
          </a:prstGeom>
          <a:noFill/>
        </p:spPr>
        <p:txBody>
          <a:bodyPr wrap="square" lIns="99996" tIns="49999" rIns="99996" bIns="49999" rtlCol="0">
            <a:spAutoFit/>
          </a:bodyPr>
          <a:lstStyle/>
          <a:p>
            <a:pPr algn="r" defTabSz="500015"/>
            <a:r>
              <a:rPr lang="en-US" sz="1100" dirty="0">
                <a:solidFill>
                  <a:srgbClr val="4F81BD"/>
                </a:solidFill>
                <a:latin typeface="Rockwell"/>
                <a:cs typeface="Rockwell"/>
              </a:rPr>
              <a:t>Execution of all payment types</a:t>
            </a:r>
          </a:p>
        </p:txBody>
      </p:sp>
      <p:cxnSp>
        <p:nvCxnSpPr>
          <p:cNvPr id="61" name="Straight Connector 60">
            <a:extLst>
              <a:ext uri="{FF2B5EF4-FFF2-40B4-BE49-F238E27FC236}">
                <a16:creationId xmlns:a16="http://schemas.microsoft.com/office/drawing/2014/main" xmlns="" id="{566BC361-30C4-A74E-99E9-E131A71C8EB7}"/>
              </a:ext>
            </a:extLst>
          </p:cNvPr>
          <p:cNvCxnSpPr/>
          <p:nvPr/>
        </p:nvCxnSpPr>
        <p:spPr>
          <a:xfrm flipH="1" flipV="1">
            <a:off x="1305624" y="3995506"/>
            <a:ext cx="1255501" cy="16001"/>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xmlns="" id="{8A8CF80C-E33B-0147-8742-A96A676B2146}"/>
              </a:ext>
            </a:extLst>
          </p:cNvPr>
          <p:cNvSpPr txBox="1"/>
          <p:nvPr/>
        </p:nvSpPr>
        <p:spPr>
          <a:xfrm>
            <a:off x="183696" y="4008209"/>
            <a:ext cx="1989890" cy="608806"/>
          </a:xfrm>
          <a:prstGeom prst="rect">
            <a:avLst/>
          </a:prstGeom>
          <a:noFill/>
        </p:spPr>
        <p:txBody>
          <a:bodyPr wrap="square" lIns="99996" tIns="49999" rIns="99996" bIns="49999" rtlCol="0">
            <a:spAutoFit/>
          </a:bodyPr>
          <a:lstStyle/>
          <a:p>
            <a:pPr defTabSz="500015"/>
            <a:r>
              <a:rPr lang="en-US" sz="1100" dirty="0">
                <a:solidFill>
                  <a:srgbClr val="4F81BD"/>
                </a:solidFill>
                <a:latin typeface="Rockwell"/>
                <a:cs typeface="Rockwell"/>
              </a:rPr>
              <a:t>Authorization logic across a corporate enterprise</a:t>
            </a:r>
          </a:p>
        </p:txBody>
      </p:sp>
      <p:cxnSp>
        <p:nvCxnSpPr>
          <p:cNvPr id="63" name="Straight Connector 62">
            <a:extLst>
              <a:ext uri="{FF2B5EF4-FFF2-40B4-BE49-F238E27FC236}">
                <a16:creationId xmlns:a16="http://schemas.microsoft.com/office/drawing/2014/main" xmlns="" id="{BCFE0EF4-86F7-B248-B6DD-81CC75A1BE86}"/>
              </a:ext>
            </a:extLst>
          </p:cNvPr>
          <p:cNvCxnSpPr/>
          <p:nvPr/>
        </p:nvCxnSpPr>
        <p:spPr>
          <a:xfrm>
            <a:off x="5443344" y="6006913"/>
            <a:ext cx="0" cy="548767"/>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xmlns="" id="{FEC80896-59D0-564F-BF53-D0EBE428199E}"/>
              </a:ext>
            </a:extLst>
          </p:cNvPr>
          <p:cNvSpPr txBox="1"/>
          <p:nvPr/>
        </p:nvSpPr>
        <p:spPr>
          <a:xfrm>
            <a:off x="1907653" y="6129871"/>
            <a:ext cx="3555002" cy="439631"/>
          </a:xfrm>
          <a:prstGeom prst="rect">
            <a:avLst/>
          </a:prstGeom>
          <a:noFill/>
        </p:spPr>
        <p:txBody>
          <a:bodyPr wrap="square" lIns="99996" tIns="49999" rIns="99996" bIns="49999" rtlCol="0">
            <a:spAutoFit/>
          </a:bodyPr>
          <a:lstStyle/>
          <a:p>
            <a:pPr algn="r" defTabSz="500015"/>
            <a:r>
              <a:rPr lang="en-US" sz="1100" dirty="0">
                <a:solidFill>
                  <a:srgbClr val="4F81BD"/>
                </a:solidFill>
                <a:latin typeface="Rockwell"/>
                <a:cs typeface="Rockwell"/>
              </a:rPr>
              <a:t>Connectivity to payment networks, bank systems and clearing mechanisms</a:t>
            </a:r>
          </a:p>
        </p:txBody>
      </p:sp>
      <p:cxnSp>
        <p:nvCxnSpPr>
          <p:cNvPr id="65" name="Straight Connector 64">
            <a:extLst>
              <a:ext uri="{FF2B5EF4-FFF2-40B4-BE49-F238E27FC236}">
                <a16:creationId xmlns:a16="http://schemas.microsoft.com/office/drawing/2014/main" xmlns="" id="{0B5524E9-E740-AB46-89F7-643610BEED56}"/>
              </a:ext>
            </a:extLst>
          </p:cNvPr>
          <p:cNvCxnSpPr/>
          <p:nvPr/>
        </p:nvCxnSpPr>
        <p:spPr>
          <a:xfrm>
            <a:off x="9660516" y="4907684"/>
            <a:ext cx="1468542" cy="0"/>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xmlns="" id="{CFAD6CBE-2227-E241-AF84-CEE9714A65D6}"/>
              </a:ext>
            </a:extLst>
          </p:cNvPr>
          <p:cNvSpPr txBox="1"/>
          <p:nvPr/>
        </p:nvSpPr>
        <p:spPr>
          <a:xfrm>
            <a:off x="10109436" y="4512302"/>
            <a:ext cx="1831180" cy="439631"/>
          </a:xfrm>
          <a:prstGeom prst="rect">
            <a:avLst/>
          </a:prstGeom>
          <a:noFill/>
        </p:spPr>
        <p:txBody>
          <a:bodyPr wrap="square" lIns="99996" tIns="49999" rIns="99996" bIns="49999" rtlCol="0">
            <a:spAutoFit/>
          </a:bodyPr>
          <a:lstStyle/>
          <a:p>
            <a:pPr algn="r" defTabSz="500015"/>
            <a:r>
              <a:rPr lang="en-US" sz="1100" dirty="0">
                <a:solidFill>
                  <a:srgbClr val="4F81BD"/>
                </a:solidFill>
                <a:latin typeface="Rockwell"/>
                <a:cs typeface="Rockwell"/>
              </a:rPr>
              <a:t>Remittance data for payments</a:t>
            </a:r>
          </a:p>
        </p:txBody>
      </p:sp>
      <p:cxnSp>
        <p:nvCxnSpPr>
          <p:cNvPr id="67" name="Straight Connector 66">
            <a:extLst>
              <a:ext uri="{FF2B5EF4-FFF2-40B4-BE49-F238E27FC236}">
                <a16:creationId xmlns:a16="http://schemas.microsoft.com/office/drawing/2014/main" xmlns="" id="{4B0534A9-9E69-D946-BF5F-9A61473ABF5B}"/>
              </a:ext>
            </a:extLst>
          </p:cNvPr>
          <p:cNvCxnSpPr/>
          <p:nvPr/>
        </p:nvCxnSpPr>
        <p:spPr>
          <a:xfrm flipH="1" flipV="1">
            <a:off x="1367853" y="2742631"/>
            <a:ext cx="1255500" cy="15999"/>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xmlns="" id="{7AE88EB6-214E-444B-A758-78CBAF0C0BE0}"/>
              </a:ext>
            </a:extLst>
          </p:cNvPr>
          <p:cNvSpPr txBox="1"/>
          <p:nvPr/>
        </p:nvSpPr>
        <p:spPr>
          <a:xfrm>
            <a:off x="123752" y="2160637"/>
            <a:ext cx="1989890" cy="778263"/>
          </a:xfrm>
          <a:prstGeom prst="rect">
            <a:avLst/>
          </a:prstGeom>
          <a:noFill/>
        </p:spPr>
        <p:txBody>
          <a:bodyPr wrap="square" lIns="99996" tIns="49999" rIns="99996" bIns="49999" rtlCol="0">
            <a:spAutoFit/>
          </a:bodyPr>
          <a:lstStyle/>
          <a:p>
            <a:pPr defTabSz="500015"/>
            <a:r>
              <a:rPr lang="en-US" sz="1100" dirty="0">
                <a:solidFill>
                  <a:srgbClr val="4F81BD"/>
                </a:solidFill>
                <a:latin typeface="Rockwell"/>
                <a:cs typeface="Rockwell"/>
              </a:rPr>
              <a:t>File Transformation, Business Validations &amp; Enrichment for corporate transactions</a:t>
            </a:r>
          </a:p>
        </p:txBody>
      </p:sp>
      <p:sp>
        <p:nvSpPr>
          <p:cNvPr id="69" name="Rectangle 68">
            <a:hlinkClick r:id="" action="ppaction://noaction"/>
            <a:extLst>
              <a:ext uri="{FF2B5EF4-FFF2-40B4-BE49-F238E27FC236}">
                <a16:creationId xmlns:a16="http://schemas.microsoft.com/office/drawing/2014/main" xmlns="" id="{A0E28DA2-2336-BB48-844F-F1D9ED4C5B78}"/>
              </a:ext>
            </a:extLst>
          </p:cNvPr>
          <p:cNvSpPr/>
          <p:nvPr/>
        </p:nvSpPr>
        <p:spPr bwMode="auto">
          <a:xfrm>
            <a:off x="2492994" y="4797911"/>
            <a:ext cx="4022836" cy="76025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70" name="TextBox 47">
            <a:extLst>
              <a:ext uri="{FF2B5EF4-FFF2-40B4-BE49-F238E27FC236}">
                <a16:creationId xmlns:a16="http://schemas.microsoft.com/office/drawing/2014/main" xmlns="" id="{62861D09-09A5-D94C-8546-87E75BDBCA48}"/>
              </a:ext>
            </a:extLst>
          </p:cNvPr>
          <p:cNvSpPr txBox="1">
            <a:spLocks noChangeArrowheads="1"/>
          </p:cNvSpPr>
          <p:nvPr/>
        </p:nvSpPr>
        <p:spPr bwMode="auto">
          <a:xfrm>
            <a:off x="2492994" y="4724119"/>
            <a:ext cx="4022836" cy="369332"/>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800" dirty="0">
                <a:solidFill>
                  <a:srgbClr val="1A8ECE"/>
                </a:solidFill>
                <a:latin typeface="+mn-lt"/>
              </a:rPr>
              <a:t>Payment Management</a:t>
            </a:r>
          </a:p>
        </p:txBody>
      </p:sp>
      <p:sp>
        <p:nvSpPr>
          <p:cNvPr id="74" name="Rectangle 73">
            <a:hlinkClick r:id="" action="ppaction://noaction"/>
            <a:extLst>
              <a:ext uri="{FF2B5EF4-FFF2-40B4-BE49-F238E27FC236}">
                <a16:creationId xmlns:a16="http://schemas.microsoft.com/office/drawing/2014/main" xmlns="" id="{DED12A89-D69E-0F45-9F04-829BAEE0459A}"/>
              </a:ext>
            </a:extLst>
          </p:cNvPr>
          <p:cNvSpPr/>
          <p:nvPr/>
        </p:nvSpPr>
        <p:spPr bwMode="auto">
          <a:xfrm>
            <a:off x="6820511" y="4797911"/>
            <a:ext cx="2925699" cy="76025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75" name="TextBox 47">
            <a:extLst>
              <a:ext uri="{FF2B5EF4-FFF2-40B4-BE49-F238E27FC236}">
                <a16:creationId xmlns:a16="http://schemas.microsoft.com/office/drawing/2014/main" xmlns="" id="{830BCFD3-6C7B-5F44-9424-F4719107F832}"/>
              </a:ext>
            </a:extLst>
          </p:cNvPr>
          <p:cNvSpPr txBox="1">
            <a:spLocks noChangeArrowheads="1"/>
          </p:cNvSpPr>
          <p:nvPr/>
        </p:nvSpPr>
        <p:spPr bwMode="auto">
          <a:xfrm>
            <a:off x="6820511" y="4724119"/>
            <a:ext cx="2925699" cy="369332"/>
          </a:xfrm>
          <a:prstGeom prst="rect">
            <a:avLst/>
          </a:prstGeom>
          <a:solidFill>
            <a:schemeClr val="accent5">
              <a:lumMod val="40000"/>
              <a:lumOff val="60000"/>
            </a:schemeClr>
          </a:solidFill>
          <a:ln w="9525">
            <a:noFill/>
            <a:miter lim="800000"/>
            <a:headEnd/>
            <a:tailEnd/>
          </a:ln>
        </p:spPr>
        <p:txBody>
          <a:bodyPr wrap="square">
            <a:spAutoFit/>
          </a:bodyPr>
          <a:lstStyle/>
          <a:p>
            <a:pPr algn="ctr"/>
            <a:r>
              <a:rPr lang="en-US" sz="1800" dirty="0">
                <a:solidFill>
                  <a:srgbClr val="1A8ECE"/>
                </a:solidFill>
                <a:latin typeface="+mn-lt"/>
              </a:rPr>
              <a:t>Remittance Repository</a:t>
            </a:r>
          </a:p>
        </p:txBody>
      </p:sp>
      <p:cxnSp>
        <p:nvCxnSpPr>
          <p:cNvPr id="78" name="Straight Connector 77">
            <a:extLst>
              <a:ext uri="{FF2B5EF4-FFF2-40B4-BE49-F238E27FC236}">
                <a16:creationId xmlns:a16="http://schemas.microsoft.com/office/drawing/2014/main" xmlns="" id="{7F512D62-EA62-4944-843C-ABEA2C986013}"/>
              </a:ext>
            </a:extLst>
          </p:cNvPr>
          <p:cNvCxnSpPr/>
          <p:nvPr/>
        </p:nvCxnSpPr>
        <p:spPr>
          <a:xfrm>
            <a:off x="9567993" y="3933158"/>
            <a:ext cx="1468542" cy="0"/>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xmlns="" id="{D04539B5-D697-054B-A3BD-B40AF35D7834}"/>
              </a:ext>
            </a:extLst>
          </p:cNvPr>
          <p:cNvSpPr txBox="1"/>
          <p:nvPr/>
        </p:nvSpPr>
        <p:spPr>
          <a:xfrm>
            <a:off x="9935278" y="3488777"/>
            <a:ext cx="1831180" cy="439631"/>
          </a:xfrm>
          <a:prstGeom prst="rect">
            <a:avLst/>
          </a:prstGeom>
          <a:noFill/>
        </p:spPr>
        <p:txBody>
          <a:bodyPr wrap="square" lIns="99996" tIns="49999" rIns="99996" bIns="49999" rtlCol="0">
            <a:spAutoFit/>
          </a:bodyPr>
          <a:lstStyle/>
          <a:p>
            <a:pPr algn="r" defTabSz="500015"/>
            <a:r>
              <a:rPr lang="en-US" sz="1100" dirty="0">
                <a:solidFill>
                  <a:srgbClr val="4F81BD"/>
                </a:solidFill>
                <a:latin typeface="Rockwell"/>
                <a:cs typeface="Rockwell"/>
              </a:rPr>
              <a:t>Clearing Format </a:t>
            </a:r>
          </a:p>
          <a:p>
            <a:pPr algn="r" defTabSz="500015"/>
            <a:r>
              <a:rPr lang="en-US" sz="1100" dirty="0">
                <a:solidFill>
                  <a:srgbClr val="4F81BD"/>
                </a:solidFill>
                <a:latin typeface="Rockwell"/>
                <a:cs typeface="Rockwell"/>
              </a:rPr>
              <a:t>Library</a:t>
            </a:r>
          </a:p>
        </p:txBody>
      </p:sp>
      <p:cxnSp>
        <p:nvCxnSpPr>
          <p:cNvPr id="80" name="Straight Connector 79">
            <a:extLst>
              <a:ext uri="{FF2B5EF4-FFF2-40B4-BE49-F238E27FC236}">
                <a16:creationId xmlns:a16="http://schemas.microsoft.com/office/drawing/2014/main" xmlns="" id="{D6BA6519-6116-9C46-8CCF-B9CD6DEDBAA4}"/>
              </a:ext>
            </a:extLst>
          </p:cNvPr>
          <p:cNvCxnSpPr/>
          <p:nvPr/>
        </p:nvCxnSpPr>
        <p:spPr>
          <a:xfrm flipH="1" flipV="1">
            <a:off x="1409023" y="4931915"/>
            <a:ext cx="1255501" cy="16001"/>
          </a:xfrm>
          <a:prstGeom prst="line">
            <a:avLst/>
          </a:prstGeom>
          <a:ln w="12700" cmpd="sng">
            <a:solidFill>
              <a:schemeClr val="tx1"/>
            </a:solidFill>
            <a:prstDash val="sysDash"/>
            <a:headEnd type="ova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xmlns="" id="{A43D09FF-79D3-174D-8238-F43BD409AF7E}"/>
              </a:ext>
            </a:extLst>
          </p:cNvPr>
          <p:cNvSpPr txBox="1"/>
          <p:nvPr/>
        </p:nvSpPr>
        <p:spPr>
          <a:xfrm>
            <a:off x="221788" y="4944618"/>
            <a:ext cx="1989890" cy="439631"/>
          </a:xfrm>
          <a:prstGeom prst="rect">
            <a:avLst/>
          </a:prstGeom>
          <a:noFill/>
        </p:spPr>
        <p:txBody>
          <a:bodyPr wrap="square" lIns="99996" tIns="49999" rIns="99996" bIns="49999" rtlCol="0">
            <a:spAutoFit/>
          </a:bodyPr>
          <a:lstStyle/>
          <a:p>
            <a:pPr defTabSz="500015"/>
            <a:r>
              <a:rPr lang="en-US" sz="1100" dirty="0">
                <a:solidFill>
                  <a:srgbClr val="4F81BD"/>
                </a:solidFill>
                <a:latin typeface="Rockwell"/>
                <a:cs typeface="Rockwell"/>
              </a:rPr>
              <a:t>Operations, Compliance and Security</a:t>
            </a:r>
          </a:p>
        </p:txBody>
      </p:sp>
      <p:sp>
        <p:nvSpPr>
          <p:cNvPr id="85" name="Rectangle 84">
            <a:extLst>
              <a:ext uri="{FF2B5EF4-FFF2-40B4-BE49-F238E27FC236}">
                <a16:creationId xmlns:a16="http://schemas.microsoft.com/office/drawing/2014/main" xmlns="" id="{956D4BA4-DEE5-2242-8777-32400DEED7A0}"/>
              </a:ext>
            </a:extLst>
          </p:cNvPr>
          <p:cNvSpPr/>
          <p:nvPr/>
        </p:nvSpPr>
        <p:spPr bwMode="auto">
          <a:xfrm>
            <a:off x="2545892" y="291093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Workflow Manager</a:t>
            </a:r>
          </a:p>
        </p:txBody>
      </p:sp>
      <p:sp>
        <p:nvSpPr>
          <p:cNvPr id="86" name="Rectangle 85">
            <a:extLst>
              <a:ext uri="{FF2B5EF4-FFF2-40B4-BE49-F238E27FC236}">
                <a16:creationId xmlns:a16="http://schemas.microsoft.com/office/drawing/2014/main" xmlns="" id="{06B09FBC-3E75-044D-BACC-729F18308541}"/>
              </a:ext>
            </a:extLst>
          </p:cNvPr>
          <p:cNvSpPr/>
          <p:nvPr/>
        </p:nvSpPr>
        <p:spPr bwMode="auto">
          <a:xfrm>
            <a:off x="3852451" y="291093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Messaging Engine</a:t>
            </a:r>
          </a:p>
        </p:txBody>
      </p:sp>
      <p:sp>
        <p:nvSpPr>
          <p:cNvPr id="87" name="Rectangle 86">
            <a:extLst>
              <a:ext uri="{FF2B5EF4-FFF2-40B4-BE49-F238E27FC236}">
                <a16:creationId xmlns:a16="http://schemas.microsoft.com/office/drawing/2014/main" xmlns="" id="{7532864E-46AA-9C46-B784-77827D7E112E}"/>
              </a:ext>
            </a:extLst>
          </p:cNvPr>
          <p:cNvSpPr/>
          <p:nvPr/>
        </p:nvSpPr>
        <p:spPr bwMode="auto">
          <a:xfrm>
            <a:off x="5171534" y="291093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Rules Engine</a:t>
            </a:r>
          </a:p>
        </p:txBody>
      </p:sp>
      <p:sp>
        <p:nvSpPr>
          <p:cNvPr id="88" name="Rectangle 87">
            <a:extLst>
              <a:ext uri="{FF2B5EF4-FFF2-40B4-BE49-F238E27FC236}">
                <a16:creationId xmlns:a16="http://schemas.microsoft.com/office/drawing/2014/main" xmlns="" id="{14957602-F781-9D45-AB68-7511D453B29F}"/>
              </a:ext>
            </a:extLst>
          </p:cNvPr>
          <p:cNvSpPr/>
          <p:nvPr/>
        </p:nvSpPr>
        <p:spPr bwMode="auto">
          <a:xfrm>
            <a:off x="2545892" y="3288509"/>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Data Store</a:t>
            </a:r>
          </a:p>
        </p:txBody>
      </p:sp>
      <p:sp>
        <p:nvSpPr>
          <p:cNvPr id="89" name="Rectangle 88">
            <a:extLst>
              <a:ext uri="{FF2B5EF4-FFF2-40B4-BE49-F238E27FC236}">
                <a16:creationId xmlns:a16="http://schemas.microsoft.com/office/drawing/2014/main" xmlns="" id="{180ED10A-D26A-694B-9DC9-219CD3B0C24A}"/>
              </a:ext>
            </a:extLst>
          </p:cNvPr>
          <p:cNvSpPr/>
          <p:nvPr/>
        </p:nvSpPr>
        <p:spPr bwMode="auto">
          <a:xfrm>
            <a:off x="3852451" y="3288509"/>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Data Initiation</a:t>
            </a:r>
          </a:p>
        </p:txBody>
      </p:sp>
      <p:sp>
        <p:nvSpPr>
          <p:cNvPr id="90" name="Rectangle 89">
            <a:extLst>
              <a:ext uri="{FF2B5EF4-FFF2-40B4-BE49-F238E27FC236}">
                <a16:creationId xmlns:a16="http://schemas.microsoft.com/office/drawing/2014/main" xmlns="" id="{5912D1CF-D907-124D-8C11-0B51892E7CDF}"/>
              </a:ext>
            </a:extLst>
          </p:cNvPr>
          <p:cNvSpPr/>
          <p:nvPr/>
        </p:nvSpPr>
        <p:spPr bwMode="auto">
          <a:xfrm>
            <a:off x="5171534" y="3288509"/>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Alerts &amp; Advices</a:t>
            </a:r>
          </a:p>
        </p:txBody>
      </p:sp>
      <p:sp>
        <p:nvSpPr>
          <p:cNvPr id="91" name="Rectangle 90">
            <a:extLst>
              <a:ext uri="{FF2B5EF4-FFF2-40B4-BE49-F238E27FC236}">
                <a16:creationId xmlns:a16="http://schemas.microsoft.com/office/drawing/2014/main" xmlns="" id="{5CC99FFA-49C4-E040-965C-EC01E0867EE0}"/>
              </a:ext>
            </a:extLst>
          </p:cNvPr>
          <p:cNvSpPr/>
          <p:nvPr/>
        </p:nvSpPr>
        <p:spPr bwMode="auto">
          <a:xfrm>
            <a:off x="2545892" y="416740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Funds Verification</a:t>
            </a:r>
          </a:p>
        </p:txBody>
      </p:sp>
      <p:sp>
        <p:nvSpPr>
          <p:cNvPr id="92" name="Rectangle 91">
            <a:extLst>
              <a:ext uri="{FF2B5EF4-FFF2-40B4-BE49-F238E27FC236}">
                <a16:creationId xmlns:a16="http://schemas.microsoft.com/office/drawing/2014/main" xmlns="" id="{FF740726-2B44-2842-A919-E1111C4BA81A}"/>
              </a:ext>
            </a:extLst>
          </p:cNvPr>
          <p:cNvSpPr/>
          <p:nvPr/>
        </p:nvSpPr>
        <p:spPr bwMode="auto">
          <a:xfrm>
            <a:off x="3852451" y="416740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Limits</a:t>
            </a:r>
          </a:p>
        </p:txBody>
      </p:sp>
      <p:sp>
        <p:nvSpPr>
          <p:cNvPr id="93" name="Rectangle 92">
            <a:extLst>
              <a:ext uri="{FF2B5EF4-FFF2-40B4-BE49-F238E27FC236}">
                <a16:creationId xmlns:a16="http://schemas.microsoft.com/office/drawing/2014/main" xmlns="" id="{337FE0A3-B095-4548-ACC8-8546A32F5E38}"/>
              </a:ext>
            </a:extLst>
          </p:cNvPr>
          <p:cNvSpPr/>
          <p:nvPr/>
        </p:nvSpPr>
        <p:spPr bwMode="auto">
          <a:xfrm>
            <a:off x="5171534" y="4167402"/>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Stand-In Process</a:t>
            </a:r>
          </a:p>
        </p:txBody>
      </p:sp>
      <p:sp>
        <p:nvSpPr>
          <p:cNvPr id="94" name="Rectangle 93">
            <a:extLst>
              <a:ext uri="{FF2B5EF4-FFF2-40B4-BE49-F238E27FC236}">
                <a16:creationId xmlns:a16="http://schemas.microsoft.com/office/drawing/2014/main" xmlns="" id="{666B9A4B-FAA6-F54E-BDF9-A771CAE45070}"/>
              </a:ext>
            </a:extLst>
          </p:cNvPr>
          <p:cNvSpPr/>
          <p:nvPr/>
        </p:nvSpPr>
        <p:spPr bwMode="auto">
          <a:xfrm>
            <a:off x="2545892" y="5110608"/>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Audit</a:t>
            </a:r>
          </a:p>
        </p:txBody>
      </p:sp>
      <p:sp>
        <p:nvSpPr>
          <p:cNvPr id="95" name="Rectangle 94">
            <a:extLst>
              <a:ext uri="{FF2B5EF4-FFF2-40B4-BE49-F238E27FC236}">
                <a16:creationId xmlns:a16="http://schemas.microsoft.com/office/drawing/2014/main" xmlns="" id="{A246CF57-BF62-DB49-97EF-D5D6334AED9A}"/>
              </a:ext>
            </a:extLst>
          </p:cNvPr>
          <p:cNvSpPr/>
          <p:nvPr/>
        </p:nvSpPr>
        <p:spPr bwMode="auto">
          <a:xfrm>
            <a:off x="3852451" y="5110608"/>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Queues</a:t>
            </a:r>
          </a:p>
        </p:txBody>
      </p:sp>
      <p:sp>
        <p:nvSpPr>
          <p:cNvPr id="96" name="Rectangle 95">
            <a:extLst>
              <a:ext uri="{FF2B5EF4-FFF2-40B4-BE49-F238E27FC236}">
                <a16:creationId xmlns:a16="http://schemas.microsoft.com/office/drawing/2014/main" xmlns="" id="{C62EA198-329E-734D-892F-35AD32ABC4E7}"/>
              </a:ext>
            </a:extLst>
          </p:cNvPr>
          <p:cNvSpPr/>
          <p:nvPr/>
        </p:nvSpPr>
        <p:spPr bwMode="auto">
          <a:xfrm>
            <a:off x="5171534" y="5110608"/>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STP Validations</a:t>
            </a:r>
          </a:p>
        </p:txBody>
      </p:sp>
      <p:sp>
        <p:nvSpPr>
          <p:cNvPr id="97" name="Rectangle 96">
            <a:extLst>
              <a:ext uri="{FF2B5EF4-FFF2-40B4-BE49-F238E27FC236}">
                <a16:creationId xmlns:a16="http://schemas.microsoft.com/office/drawing/2014/main" xmlns="" id="{A497531C-8CCD-8848-9F2F-5E1414B0EDA8}"/>
              </a:ext>
            </a:extLst>
          </p:cNvPr>
          <p:cNvSpPr/>
          <p:nvPr/>
        </p:nvSpPr>
        <p:spPr bwMode="auto">
          <a:xfrm>
            <a:off x="6931343" y="2938899"/>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Accounting</a:t>
            </a:r>
          </a:p>
        </p:txBody>
      </p:sp>
      <p:sp>
        <p:nvSpPr>
          <p:cNvPr id="98" name="Rectangle 97">
            <a:extLst>
              <a:ext uri="{FF2B5EF4-FFF2-40B4-BE49-F238E27FC236}">
                <a16:creationId xmlns:a16="http://schemas.microsoft.com/office/drawing/2014/main" xmlns="" id="{6514A800-DA26-2C4D-922A-6C39586A29B2}"/>
              </a:ext>
            </a:extLst>
          </p:cNvPr>
          <p:cNvSpPr/>
          <p:nvPr/>
        </p:nvSpPr>
        <p:spPr bwMode="auto">
          <a:xfrm>
            <a:off x="8350621" y="2938899"/>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Foreign Exchange</a:t>
            </a:r>
          </a:p>
        </p:txBody>
      </p:sp>
      <p:sp>
        <p:nvSpPr>
          <p:cNvPr id="99" name="Rectangle 98">
            <a:extLst>
              <a:ext uri="{FF2B5EF4-FFF2-40B4-BE49-F238E27FC236}">
                <a16:creationId xmlns:a16="http://schemas.microsoft.com/office/drawing/2014/main" xmlns="" id="{483E6CCE-7719-984B-B07A-D776B3A66024}"/>
              </a:ext>
            </a:extLst>
          </p:cNvPr>
          <p:cNvSpPr/>
          <p:nvPr/>
        </p:nvSpPr>
        <p:spPr bwMode="auto">
          <a:xfrm>
            <a:off x="6931343" y="3292191"/>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Risk Management</a:t>
            </a:r>
          </a:p>
        </p:txBody>
      </p:sp>
      <p:sp>
        <p:nvSpPr>
          <p:cNvPr id="100" name="Rectangle 99">
            <a:extLst>
              <a:ext uri="{FF2B5EF4-FFF2-40B4-BE49-F238E27FC236}">
                <a16:creationId xmlns:a16="http://schemas.microsoft.com/office/drawing/2014/main" xmlns="" id="{01B709B1-D11C-EA43-AEA7-2983FE9B51B4}"/>
              </a:ext>
            </a:extLst>
          </p:cNvPr>
          <p:cNvSpPr/>
          <p:nvPr/>
        </p:nvSpPr>
        <p:spPr bwMode="auto">
          <a:xfrm>
            <a:off x="8350621" y="3292191"/>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Intelligent Routing</a:t>
            </a:r>
          </a:p>
        </p:txBody>
      </p:sp>
      <p:sp>
        <p:nvSpPr>
          <p:cNvPr id="101" name="Rectangle 100">
            <a:extLst>
              <a:ext uri="{FF2B5EF4-FFF2-40B4-BE49-F238E27FC236}">
                <a16:creationId xmlns:a16="http://schemas.microsoft.com/office/drawing/2014/main" xmlns="" id="{0644EA12-4BD6-994D-9325-BE991235F7BE}"/>
              </a:ext>
            </a:extLst>
          </p:cNvPr>
          <p:cNvSpPr/>
          <p:nvPr/>
        </p:nvSpPr>
        <p:spPr bwMode="auto">
          <a:xfrm>
            <a:off x="6931343" y="4198094"/>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Network Resolution</a:t>
            </a:r>
          </a:p>
        </p:txBody>
      </p:sp>
      <p:sp>
        <p:nvSpPr>
          <p:cNvPr id="102" name="Rectangle 101">
            <a:extLst>
              <a:ext uri="{FF2B5EF4-FFF2-40B4-BE49-F238E27FC236}">
                <a16:creationId xmlns:a16="http://schemas.microsoft.com/office/drawing/2014/main" xmlns="" id="{6007F26C-4DFB-AD40-AA4E-A389E399DE83}"/>
              </a:ext>
            </a:extLst>
          </p:cNvPr>
          <p:cNvSpPr/>
          <p:nvPr/>
        </p:nvSpPr>
        <p:spPr bwMode="auto">
          <a:xfrm>
            <a:off x="8350621" y="4198094"/>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Message Generation</a:t>
            </a:r>
          </a:p>
        </p:txBody>
      </p:sp>
      <p:sp>
        <p:nvSpPr>
          <p:cNvPr id="103" name="Rectangle 102">
            <a:extLst>
              <a:ext uri="{FF2B5EF4-FFF2-40B4-BE49-F238E27FC236}">
                <a16:creationId xmlns:a16="http://schemas.microsoft.com/office/drawing/2014/main" xmlns="" id="{2A5094FB-D8A2-9F4E-BEF1-46FB35178861}"/>
              </a:ext>
            </a:extLst>
          </p:cNvPr>
          <p:cNvSpPr/>
          <p:nvPr/>
        </p:nvSpPr>
        <p:spPr bwMode="auto">
          <a:xfrm>
            <a:off x="6931343" y="5114676"/>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a:r>
              <a:rPr lang="en-US" sz="900" kern="0" dirty="0">
                <a:solidFill>
                  <a:schemeClr val="bg1"/>
                </a:solidFill>
                <a:latin typeface="Arial"/>
              </a:rPr>
              <a:t>Data Storage</a:t>
            </a:r>
          </a:p>
        </p:txBody>
      </p:sp>
      <p:sp>
        <p:nvSpPr>
          <p:cNvPr id="104" name="Rectangle 103">
            <a:extLst>
              <a:ext uri="{FF2B5EF4-FFF2-40B4-BE49-F238E27FC236}">
                <a16:creationId xmlns:a16="http://schemas.microsoft.com/office/drawing/2014/main" xmlns="" id="{D77FB41C-3072-6148-95AE-B24BD1322AA6}"/>
              </a:ext>
            </a:extLst>
          </p:cNvPr>
          <p:cNvSpPr/>
          <p:nvPr/>
        </p:nvSpPr>
        <p:spPr bwMode="auto">
          <a:xfrm>
            <a:off x="8350621" y="5114676"/>
            <a:ext cx="1279993" cy="274384"/>
          </a:xfrm>
          <a:prstGeom prst="rect">
            <a:avLst/>
          </a:prstGeom>
          <a:solidFill>
            <a:srgbClr val="1A8ECE"/>
          </a:solidFill>
          <a:ln w="3175" cmpd="sng">
            <a:solidFill>
              <a:srgbClr val="1A8ECE"/>
            </a:solidFill>
            <a:miter lim="800000"/>
            <a:headEnd/>
            <a:tailEnd/>
          </a:ln>
          <a:effectLst/>
        </p:spPr>
        <p:txBody>
          <a:bodyPr vert="horz" wrap="square" lIns="68580" tIns="0" rIns="68580" bIns="0" numCol="1" rtlCol="0" anchor="ctr" anchorCtr="0" compatLnSpc="1">
            <a:prstTxWarp prst="textNoShape">
              <a:avLst/>
            </a:prstTxWarp>
            <a:noAutofit/>
          </a:bodyPr>
          <a:lstStyle/>
          <a:p>
            <a:pPr algn="ctr" eaLnBrk="1" fontAlgn="auto" hangingPunct="1">
              <a:spcBef>
                <a:spcPts val="0"/>
              </a:spcBef>
              <a:spcAft>
                <a:spcPts val="0"/>
              </a:spcAft>
            </a:pPr>
            <a:r>
              <a:rPr lang="en-US" sz="900" kern="0" dirty="0">
                <a:solidFill>
                  <a:schemeClr val="bg1"/>
                </a:solidFill>
                <a:latin typeface="Arial"/>
              </a:rPr>
              <a:t>Data Retrieval</a:t>
            </a:r>
          </a:p>
        </p:txBody>
      </p:sp>
      <p:sp>
        <p:nvSpPr>
          <p:cNvPr id="71" name="Slide Number Placeholder 15"/>
          <p:cNvSpPr>
            <a:spLocks noGrp="1"/>
          </p:cNvSpPr>
          <p:nvPr>
            <p:ph type="sldNum" sz="quarter" idx="4294967295"/>
          </p:nvPr>
        </p:nvSpPr>
        <p:spPr>
          <a:xfrm>
            <a:off x="11352327" y="6494384"/>
            <a:ext cx="740683" cy="365210"/>
          </a:xfrm>
          <a:prstGeom prst="rect">
            <a:avLst/>
          </a:prstGeom>
        </p:spPr>
        <p:txBody>
          <a:bodyPr/>
          <a:lstStyle/>
          <a:p>
            <a:pPr algn="r"/>
            <a:fld id="{BD0A059D-5462-6142-A847-F6766EF5978B}" type="slidenum">
              <a:rPr lang="en-US" sz="1200" smtClean="0">
                <a:solidFill>
                  <a:srgbClr val="676767"/>
                </a:solidFill>
              </a:rPr>
              <a:pPr algn="r"/>
              <a:t>5</a:t>
            </a:fld>
            <a:endParaRPr lang="en-US" sz="1200" dirty="0">
              <a:solidFill>
                <a:srgbClr val="676767"/>
              </a:solidFill>
            </a:endParaRPr>
          </a:p>
        </p:txBody>
      </p:sp>
    </p:spTree>
    <p:extLst>
      <p:ext uri="{BB962C8B-B14F-4D97-AF65-F5344CB8AC3E}">
        <p14:creationId xmlns="" xmlns:p14="http://schemas.microsoft.com/office/powerpoint/2010/main" val="2019896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821A2B12-95F1-694F-BDB6-026FBF810118}"/>
              </a:ext>
            </a:extLst>
          </p:cNvPr>
          <p:cNvSpPr txBox="1">
            <a:spLocks/>
          </p:cNvSpPr>
          <p:nvPr/>
        </p:nvSpPr>
        <p:spPr>
          <a:xfrm>
            <a:off x="813980" y="208411"/>
            <a:ext cx="11376433" cy="8255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accent6"/>
                </a:solidFill>
                <a:latin typeface="News Gothic MT" panose="020B05030201030202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News Gothic MT" panose="020B0503020103020203" pitchFamily="34" charset="0"/>
                <a:ea typeface="+mj-ea"/>
                <a:cs typeface="+mj-cs"/>
              </a:rPr>
              <a:t>Key considerations </a:t>
            </a:r>
            <a:r>
              <a:rPr lang="en-US" sz="2400" dirty="0">
                <a:solidFill>
                  <a:srgbClr val="FFFFFF">
                    <a:lumMod val="50000"/>
                  </a:srgbClr>
                </a:solidFill>
              </a:rPr>
              <a:t>for a </a:t>
            </a:r>
            <a:r>
              <a:rPr kumimoji="0" lang="en-US" sz="2400" b="0" i="0" u="none" strike="noStrike" kern="1200" cap="none" spc="0" normalizeH="0" baseline="0" noProof="0" dirty="0">
                <a:ln>
                  <a:noFill/>
                </a:ln>
                <a:solidFill>
                  <a:srgbClr val="FFFFFF">
                    <a:lumMod val="50000"/>
                  </a:srgbClr>
                </a:solidFill>
                <a:effectLst/>
                <a:uLnTx/>
                <a:uFillTx/>
                <a:latin typeface="News Gothic MT" panose="020B0503020103020203" pitchFamily="34" charset="0"/>
                <a:ea typeface="+mj-ea"/>
                <a:cs typeface="+mj-cs"/>
              </a:rPr>
              <a:t>globally deployable and scalable architecture</a:t>
            </a:r>
            <a:endParaRPr kumimoji="0" lang="en-US" sz="2400" b="0" i="0" u="none" strike="noStrike" kern="1200" cap="none" spc="0" normalizeH="0" baseline="0" noProof="0" dirty="0">
              <a:ln>
                <a:noFill/>
              </a:ln>
              <a:solidFill>
                <a:srgbClr val="0169AD"/>
              </a:solidFill>
              <a:effectLst/>
              <a:uLnTx/>
              <a:uFillTx/>
              <a:latin typeface="News Gothic MT" panose="020B0503020103020203" pitchFamily="34" charset="0"/>
              <a:ea typeface="+mj-ea"/>
              <a:cs typeface="+mj-cs"/>
            </a:endParaRPr>
          </a:p>
        </p:txBody>
      </p:sp>
      <p:sp>
        <p:nvSpPr>
          <p:cNvPr id="122" name="Content Placeholder 2">
            <a:extLst>
              <a:ext uri="{FF2B5EF4-FFF2-40B4-BE49-F238E27FC236}">
                <a16:creationId xmlns:a16="http://schemas.microsoft.com/office/drawing/2014/main" xmlns="" id="{22EFA326-37EE-CA49-BEAC-0231ED35B8FB}"/>
              </a:ext>
            </a:extLst>
          </p:cNvPr>
          <p:cNvSpPr txBox="1">
            <a:spLocks/>
          </p:cNvSpPr>
          <p:nvPr/>
        </p:nvSpPr>
        <p:spPr>
          <a:xfrm>
            <a:off x="2015915" y="2451514"/>
            <a:ext cx="3639624" cy="94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497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97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x-none" sz="2400" b="1" dirty="0">
                <a:solidFill>
                  <a:schemeClr val="tx1">
                    <a:lumMod val="75000"/>
                    <a:lumOff val="25000"/>
                  </a:schemeClr>
                </a:solidFill>
              </a:rPr>
              <a:t>1. Message Transformation</a:t>
            </a:r>
          </a:p>
          <a:p>
            <a:pPr marL="0" indent="0">
              <a:buFont typeface="Arial" panose="020B0604020202020204" pitchFamily="34" charset="0"/>
              <a:buNone/>
            </a:pPr>
            <a:r>
              <a:rPr lang="en-US" altLang="x-none" sz="1600" dirty="0">
                <a:solidFill>
                  <a:schemeClr val="tx1">
                    <a:lumMod val="65000"/>
                    <a:lumOff val="35000"/>
                  </a:schemeClr>
                </a:solidFill>
              </a:rPr>
              <a:t>Ability to add new message structures or modify existing message structures</a:t>
            </a:r>
          </a:p>
        </p:txBody>
      </p:sp>
      <p:sp>
        <p:nvSpPr>
          <p:cNvPr id="123" name="Content Placeholder 2">
            <a:extLst>
              <a:ext uri="{FF2B5EF4-FFF2-40B4-BE49-F238E27FC236}">
                <a16:creationId xmlns:a16="http://schemas.microsoft.com/office/drawing/2014/main" xmlns="" id="{82409DEC-602A-DA47-BF2B-A1C301BC47BA}"/>
              </a:ext>
            </a:extLst>
          </p:cNvPr>
          <p:cNvSpPr txBox="1">
            <a:spLocks/>
          </p:cNvSpPr>
          <p:nvPr/>
        </p:nvSpPr>
        <p:spPr>
          <a:xfrm>
            <a:off x="6829096" y="2468851"/>
            <a:ext cx="4210442" cy="94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497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97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x-none" sz="2400" b="1" dirty="0">
                <a:solidFill>
                  <a:schemeClr val="tx1">
                    <a:lumMod val="65000"/>
                    <a:lumOff val="35000"/>
                  </a:schemeClr>
                </a:solidFill>
              </a:rPr>
              <a:t>3. Business Process Workflows</a:t>
            </a:r>
          </a:p>
          <a:p>
            <a:pPr marL="0" indent="0">
              <a:buFont typeface="Arial" panose="020B0604020202020204" pitchFamily="34" charset="0"/>
              <a:buNone/>
            </a:pPr>
            <a:r>
              <a:rPr lang="en-US" altLang="x-none" sz="1600" dirty="0">
                <a:solidFill>
                  <a:schemeClr val="tx1">
                    <a:lumMod val="65000"/>
                    <a:lumOff val="35000"/>
                  </a:schemeClr>
                </a:solidFill>
              </a:rPr>
              <a:t>Enable payment flow orchestrations across multiple systems for various payment types</a:t>
            </a:r>
          </a:p>
        </p:txBody>
      </p:sp>
      <p:sp>
        <p:nvSpPr>
          <p:cNvPr id="124" name="Content Placeholder 2">
            <a:extLst>
              <a:ext uri="{FF2B5EF4-FFF2-40B4-BE49-F238E27FC236}">
                <a16:creationId xmlns:a16="http://schemas.microsoft.com/office/drawing/2014/main" xmlns="" id="{203E65DB-C487-254D-A582-BB9A28EC6235}"/>
              </a:ext>
            </a:extLst>
          </p:cNvPr>
          <p:cNvSpPr txBox="1">
            <a:spLocks/>
          </p:cNvSpPr>
          <p:nvPr/>
        </p:nvSpPr>
        <p:spPr>
          <a:xfrm>
            <a:off x="7195920" y="4845557"/>
            <a:ext cx="3411053" cy="94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497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97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x-none" sz="2400" b="1" dirty="0">
                <a:solidFill>
                  <a:schemeClr val="tx1">
                    <a:lumMod val="65000"/>
                    <a:lumOff val="35000"/>
                  </a:schemeClr>
                </a:solidFill>
              </a:rPr>
              <a:t>4. Standard Interfaces</a:t>
            </a:r>
          </a:p>
          <a:p>
            <a:pPr marL="0" indent="0">
              <a:buFont typeface="Arial" panose="020B0604020202020204" pitchFamily="34" charset="0"/>
              <a:buNone/>
            </a:pPr>
            <a:r>
              <a:rPr lang="en-US" altLang="x-none" sz="1600" dirty="0">
                <a:solidFill>
                  <a:schemeClr val="tx1">
                    <a:lumMod val="65000"/>
                    <a:lumOff val="35000"/>
                  </a:schemeClr>
                </a:solidFill>
              </a:rPr>
              <a:t>Ability to provide standard APIs for integration</a:t>
            </a:r>
          </a:p>
          <a:p>
            <a:pPr marL="0" indent="0">
              <a:buFont typeface="Arial" panose="020B0604020202020204" pitchFamily="34" charset="0"/>
              <a:buNone/>
            </a:pPr>
            <a:endParaRPr lang="en-US" altLang="x-none" sz="1600" dirty="0">
              <a:solidFill>
                <a:schemeClr val="tx1">
                  <a:lumMod val="65000"/>
                  <a:lumOff val="35000"/>
                </a:schemeClr>
              </a:solidFill>
            </a:endParaRPr>
          </a:p>
        </p:txBody>
      </p:sp>
      <p:sp>
        <p:nvSpPr>
          <p:cNvPr id="125" name="Content Placeholder 2">
            <a:extLst>
              <a:ext uri="{FF2B5EF4-FFF2-40B4-BE49-F238E27FC236}">
                <a16:creationId xmlns:a16="http://schemas.microsoft.com/office/drawing/2014/main" xmlns="" id="{ADAAFB85-D48C-8D46-A328-DBFA804D0CF2}"/>
              </a:ext>
            </a:extLst>
          </p:cNvPr>
          <p:cNvSpPr txBox="1">
            <a:spLocks/>
          </p:cNvSpPr>
          <p:nvPr/>
        </p:nvSpPr>
        <p:spPr>
          <a:xfrm>
            <a:off x="2016424" y="4849880"/>
            <a:ext cx="3411053" cy="94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497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97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x-none" sz="2400" b="1" dirty="0">
                <a:solidFill>
                  <a:schemeClr val="tx1">
                    <a:lumMod val="65000"/>
                    <a:lumOff val="35000"/>
                  </a:schemeClr>
                </a:solidFill>
              </a:rPr>
              <a:t>2. Business Rules</a:t>
            </a:r>
          </a:p>
          <a:p>
            <a:pPr marL="0" indent="0">
              <a:buFont typeface="Arial" panose="020B0604020202020204" pitchFamily="34" charset="0"/>
              <a:buNone/>
            </a:pPr>
            <a:r>
              <a:rPr lang="en-US" altLang="x-none" sz="1600" dirty="0">
                <a:solidFill>
                  <a:schemeClr val="tx1">
                    <a:lumMod val="65000"/>
                    <a:lumOff val="35000"/>
                  </a:schemeClr>
                </a:solidFill>
              </a:rPr>
              <a:t>Configure and rollout business rules without the need to modify code</a:t>
            </a:r>
          </a:p>
        </p:txBody>
      </p:sp>
      <p:cxnSp>
        <p:nvCxnSpPr>
          <p:cNvPr id="126" name="Straight Connector 125">
            <a:extLst>
              <a:ext uri="{FF2B5EF4-FFF2-40B4-BE49-F238E27FC236}">
                <a16:creationId xmlns:a16="http://schemas.microsoft.com/office/drawing/2014/main" xmlns="" id="{81080C85-15B4-D84B-9389-836F49A9D6B2}"/>
              </a:ext>
            </a:extLst>
          </p:cNvPr>
          <p:cNvCxnSpPr>
            <a:cxnSpLocks/>
          </p:cNvCxnSpPr>
          <p:nvPr/>
        </p:nvCxnSpPr>
        <p:spPr>
          <a:xfrm>
            <a:off x="6667685" y="1583498"/>
            <a:ext cx="0" cy="5262150"/>
          </a:xfrm>
          <a:prstGeom prst="line">
            <a:avLst/>
          </a:prstGeom>
          <a:ln w="19050">
            <a:solidFill>
              <a:schemeClr val="bg2">
                <a:lumMod val="9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xmlns="" id="{F7C93B1E-0B1F-944B-B91B-E919DE5CFA5C}"/>
              </a:ext>
            </a:extLst>
          </p:cNvPr>
          <p:cNvCxnSpPr>
            <a:cxnSpLocks/>
          </p:cNvCxnSpPr>
          <p:nvPr/>
        </p:nvCxnSpPr>
        <p:spPr>
          <a:xfrm>
            <a:off x="2015915" y="3760786"/>
            <a:ext cx="9331189" cy="0"/>
          </a:xfrm>
          <a:prstGeom prst="line">
            <a:avLst/>
          </a:prstGeom>
          <a:ln w="19050">
            <a:solidFill>
              <a:schemeClr val="bg2">
                <a:lumMod val="9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Freeform 19">
            <a:extLst>
              <a:ext uri="{FF2B5EF4-FFF2-40B4-BE49-F238E27FC236}">
                <a16:creationId xmlns:a16="http://schemas.microsoft.com/office/drawing/2014/main" xmlns="" id="{7C0D5B81-3284-AE44-8F98-BBBAE8ED3713}"/>
              </a:ext>
            </a:extLst>
          </p:cNvPr>
          <p:cNvSpPr>
            <a:spLocks noEditPoints="1"/>
          </p:cNvSpPr>
          <p:nvPr/>
        </p:nvSpPr>
        <p:spPr bwMode="auto">
          <a:xfrm>
            <a:off x="2151499" y="1762155"/>
            <a:ext cx="557742" cy="510225"/>
          </a:xfrm>
          <a:custGeom>
            <a:avLst/>
            <a:gdLst>
              <a:gd name="T0" fmla="*/ 129 w 540"/>
              <a:gd name="T1" fmla="*/ 0 h 493"/>
              <a:gd name="T2" fmla="*/ 84 w 540"/>
              <a:gd name="T3" fmla="*/ 82 h 493"/>
              <a:gd name="T4" fmla="*/ 0 w 540"/>
              <a:gd name="T5" fmla="*/ 127 h 493"/>
              <a:gd name="T6" fmla="*/ 49 w 540"/>
              <a:gd name="T7" fmla="*/ 493 h 493"/>
              <a:gd name="T8" fmla="*/ 540 w 540"/>
              <a:gd name="T9" fmla="*/ 449 h 493"/>
              <a:gd name="T10" fmla="*/ 495 w 540"/>
              <a:gd name="T11" fmla="*/ 0 h 493"/>
              <a:gd name="T12" fmla="*/ 14 w 540"/>
              <a:gd name="T13" fmla="*/ 127 h 493"/>
              <a:gd name="T14" fmla="*/ 84 w 540"/>
              <a:gd name="T15" fmla="*/ 96 h 493"/>
              <a:gd name="T16" fmla="*/ 49 w 540"/>
              <a:gd name="T17" fmla="*/ 479 h 493"/>
              <a:gd name="T18" fmla="*/ 526 w 540"/>
              <a:gd name="T19" fmla="*/ 449 h 493"/>
              <a:gd name="T20" fmla="*/ 84 w 540"/>
              <a:gd name="T21" fmla="*/ 479 h 493"/>
              <a:gd name="T22" fmla="*/ 98 w 540"/>
              <a:gd name="T23" fmla="*/ 44 h 493"/>
              <a:gd name="T24" fmla="*/ 495 w 540"/>
              <a:gd name="T25" fmla="*/ 14 h 493"/>
              <a:gd name="T26" fmla="*/ 526 w 540"/>
              <a:gd name="T27" fmla="*/ 449 h 493"/>
              <a:gd name="T28" fmla="*/ 289 w 540"/>
              <a:gd name="T29" fmla="*/ 107 h 493"/>
              <a:gd name="T30" fmla="*/ 163 w 540"/>
              <a:gd name="T31" fmla="*/ 100 h 493"/>
              <a:gd name="T32" fmla="*/ 289 w 540"/>
              <a:gd name="T33" fmla="*/ 93 h 493"/>
              <a:gd name="T34" fmla="*/ 464 w 540"/>
              <a:gd name="T35" fmla="*/ 100 h 493"/>
              <a:gd name="T36" fmla="*/ 338 w 540"/>
              <a:gd name="T37" fmla="*/ 107 h 493"/>
              <a:gd name="T38" fmla="*/ 338 w 540"/>
              <a:gd name="T39" fmla="*/ 93 h 493"/>
              <a:gd name="T40" fmla="*/ 464 w 540"/>
              <a:gd name="T41" fmla="*/ 100 h 493"/>
              <a:gd name="T42" fmla="*/ 289 w 540"/>
              <a:gd name="T43" fmla="*/ 195 h 493"/>
              <a:gd name="T44" fmla="*/ 163 w 540"/>
              <a:gd name="T45" fmla="*/ 188 h 493"/>
              <a:gd name="T46" fmla="*/ 289 w 540"/>
              <a:gd name="T47" fmla="*/ 181 h 493"/>
              <a:gd name="T48" fmla="*/ 296 w 540"/>
              <a:gd name="T49" fmla="*/ 276 h 493"/>
              <a:gd name="T50" fmla="*/ 170 w 540"/>
              <a:gd name="T51" fmla="*/ 283 h 493"/>
              <a:gd name="T52" fmla="*/ 170 w 540"/>
              <a:gd name="T53" fmla="*/ 269 h 493"/>
              <a:gd name="T54" fmla="*/ 296 w 540"/>
              <a:gd name="T55" fmla="*/ 276 h 493"/>
              <a:gd name="T56" fmla="*/ 289 w 540"/>
              <a:gd name="T57" fmla="*/ 371 h 493"/>
              <a:gd name="T58" fmla="*/ 163 w 540"/>
              <a:gd name="T59" fmla="*/ 364 h 493"/>
              <a:gd name="T60" fmla="*/ 289 w 540"/>
              <a:gd name="T61" fmla="*/ 357 h 493"/>
              <a:gd name="T62" fmla="*/ 457 w 540"/>
              <a:gd name="T63" fmla="*/ 181 h 493"/>
              <a:gd name="T64" fmla="*/ 331 w 540"/>
              <a:gd name="T65" fmla="*/ 188 h 493"/>
              <a:gd name="T66" fmla="*/ 338 w 540"/>
              <a:gd name="T67" fmla="*/ 371 h 493"/>
              <a:gd name="T68" fmla="*/ 464 w 540"/>
              <a:gd name="T69" fmla="*/ 364 h 493"/>
              <a:gd name="T70" fmla="*/ 457 w 540"/>
              <a:gd name="T71" fmla="*/ 181 h 493"/>
              <a:gd name="T72" fmla="*/ 345 w 540"/>
              <a:gd name="T73" fmla="*/ 357 h 493"/>
              <a:gd name="T74" fmla="*/ 450 w 540"/>
              <a:gd name="T75" fmla="*/ 19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0" h="493">
                <a:moveTo>
                  <a:pt x="495" y="0"/>
                </a:moveTo>
                <a:cubicBezTo>
                  <a:pt x="129" y="0"/>
                  <a:pt x="129" y="0"/>
                  <a:pt x="129" y="0"/>
                </a:cubicBezTo>
                <a:cubicBezTo>
                  <a:pt x="104" y="0"/>
                  <a:pt x="84" y="20"/>
                  <a:pt x="84" y="44"/>
                </a:cubicBezTo>
                <a:cubicBezTo>
                  <a:pt x="84" y="82"/>
                  <a:pt x="84" y="82"/>
                  <a:pt x="84" y="82"/>
                </a:cubicBezTo>
                <a:cubicBezTo>
                  <a:pt x="45" y="82"/>
                  <a:pt x="45" y="82"/>
                  <a:pt x="45" y="82"/>
                </a:cubicBezTo>
                <a:cubicBezTo>
                  <a:pt x="20" y="82"/>
                  <a:pt x="0" y="102"/>
                  <a:pt x="0" y="127"/>
                </a:cubicBezTo>
                <a:cubicBezTo>
                  <a:pt x="0" y="449"/>
                  <a:pt x="0" y="449"/>
                  <a:pt x="0" y="449"/>
                </a:cubicBezTo>
                <a:cubicBezTo>
                  <a:pt x="0" y="472"/>
                  <a:pt x="23" y="493"/>
                  <a:pt x="49" y="493"/>
                </a:cubicBezTo>
                <a:cubicBezTo>
                  <a:pt x="495" y="493"/>
                  <a:pt x="495" y="493"/>
                  <a:pt x="495" y="493"/>
                </a:cubicBezTo>
                <a:cubicBezTo>
                  <a:pt x="520" y="493"/>
                  <a:pt x="540" y="473"/>
                  <a:pt x="540" y="449"/>
                </a:cubicBezTo>
                <a:cubicBezTo>
                  <a:pt x="540" y="44"/>
                  <a:pt x="540" y="44"/>
                  <a:pt x="540" y="44"/>
                </a:cubicBezTo>
                <a:cubicBezTo>
                  <a:pt x="540" y="20"/>
                  <a:pt x="520" y="0"/>
                  <a:pt x="495" y="0"/>
                </a:cubicBezTo>
                <a:close/>
                <a:moveTo>
                  <a:pt x="14" y="449"/>
                </a:moveTo>
                <a:cubicBezTo>
                  <a:pt x="14" y="127"/>
                  <a:pt x="14" y="127"/>
                  <a:pt x="14" y="127"/>
                </a:cubicBezTo>
                <a:cubicBezTo>
                  <a:pt x="14" y="110"/>
                  <a:pt x="28" y="96"/>
                  <a:pt x="45" y="96"/>
                </a:cubicBezTo>
                <a:cubicBezTo>
                  <a:pt x="84" y="96"/>
                  <a:pt x="84" y="96"/>
                  <a:pt x="84" y="96"/>
                </a:cubicBezTo>
                <a:cubicBezTo>
                  <a:pt x="84" y="449"/>
                  <a:pt x="84" y="449"/>
                  <a:pt x="84" y="449"/>
                </a:cubicBezTo>
                <a:cubicBezTo>
                  <a:pt x="84" y="465"/>
                  <a:pt x="67" y="479"/>
                  <a:pt x="49" y="479"/>
                </a:cubicBezTo>
                <a:cubicBezTo>
                  <a:pt x="32" y="479"/>
                  <a:pt x="14" y="466"/>
                  <a:pt x="14" y="449"/>
                </a:cubicBezTo>
                <a:close/>
                <a:moveTo>
                  <a:pt x="526" y="449"/>
                </a:moveTo>
                <a:cubicBezTo>
                  <a:pt x="526" y="465"/>
                  <a:pt x="512" y="479"/>
                  <a:pt x="495" y="479"/>
                </a:cubicBezTo>
                <a:cubicBezTo>
                  <a:pt x="84" y="479"/>
                  <a:pt x="84" y="479"/>
                  <a:pt x="84" y="479"/>
                </a:cubicBezTo>
                <a:cubicBezTo>
                  <a:pt x="93" y="471"/>
                  <a:pt x="98" y="460"/>
                  <a:pt x="98" y="449"/>
                </a:cubicBezTo>
                <a:cubicBezTo>
                  <a:pt x="98" y="44"/>
                  <a:pt x="98" y="44"/>
                  <a:pt x="98" y="44"/>
                </a:cubicBezTo>
                <a:cubicBezTo>
                  <a:pt x="98" y="27"/>
                  <a:pt x="112" y="14"/>
                  <a:pt x="129" y="14"/>
                </a:cubicBezTo>
                <a:cubicBezTo>
                  <a:pt x="495" y="14"/>
                  <a:pt x="495" y="14"/>
                  <a:pt x="495" y="14"/>
                </a:cubicBezTo>
                <a:cubicBezTo>
                  <a:pt x="512" y="14"/>
                  <a:pt x="526" y="27"/>
                  <a:pt x="526" y="44"/>
                </a:cubicBezTo>
                <a:lnTo>
                  <a:pt x="526" y="449"/>
                </a:lnTo>
                <a:close/>
                <a:moveTo>
                  <a:pt x="296" y="100"/>
                </a:moveTo>
                <a:cubicBezTo>
                  <a:pt x="296" y="104"/>
                  <a:pt x="293" y="107"/>
                  <a:pt x="289" y="107"/>
                </a:cubicBezTo>
                <a:cubicBezTo>
                  <a:pt x="170" y="107"/>
                  <a:pt x="170" y="107"/>
                  <a:pt x="170" y="107"/>
                </a:cubicBezTo>
                <a:cubicBezTo>
                  <a:pt x="166" y="107"/>
                  <a:pt x="163" y="104"/>
                  <a:pt x="163" y="100"/>
                </a:cubicBezTo>
                <a:cubicBezTo>
                  <a:pt x="163" y="96"/>
                  <a:pt x="166" y="93"/>
                  <a:pt x="170" y="93"/>
                </a:cubicBezTo>
                <a:cubicBezTo>
                  <a:pt x="289" y="93"/>
                  <a:pt x="289" y="93"/>
                  <a:pt x="289" y="93"/>
                </a:cubicBezTo>
                <a:cubicBezTo>
                  <a:pt x="293" y="93"/>
                  <a:pt x="296" y="96"/>
                  <a:pt x="296" y="100"/>
                </a:cubicBezTo>
                <a:close/>
                <a:moveTo>
                  <a:pt x="464" y="100"/>
                </a:moveTo>
                <a:cubicBezTo>
                  <a:pt x="464" y="104"/>
                  <a:pt x="461" y="107"/>
                  <a:pt x="457" y="107"/>
                </a:cubicBezTo>
                <a:cubicBezTo>
                  <a:pt x="338" y="107"/>
                  <a:pt x="338" y="107"/>
                  <a:pt x="338" y="107"/>
                </a:cubicBezTo>
                <a:cubicBezTo>
                  <a:pt x="335" y="107"/>
                  <a:pt x="331" y="104"/>
                  <a:pt x="331" y="100"/>
                </a:cubicBezTo>
                <a:cubicBezTo>
                  <a:pt x="331" y="96"/>
                  <a:pt x="335" y="93"/>
                  <a:pt x="338" y="93"/>
                </a:cubicBezTo>
                <a:cubicBezTo>
                  <a:pt x="457" y="93"/>
                  <a:pt x="457" y="93"/>
                  <a:pt x="457" y="93"/>
                </a:cubicBezTo>
                <a:cubicBezTo>
                  <a:pt x="461" y="93"/>
                  <a:pt x="464" y="96"/>
                  <a:pt x="464" y="100"/>
                </a:cubicBezTo>
                <a:close/>
                <a:moveTo>
                  <a:pt x="296" y="188"/>
                </a:moveTo>
                <a:cubicBezTo>
                  <a:pt x="296" y="192"/>
                  <a:pt x="293" y="195"/>
                  <a:pt x="289" y="195"/>
                </a:cubicBezTo>
                <a:cubicBezTo>
                  <a:pt x="170" y="195"/>
                  <a:pt x="170" y="195"/>
                  <a:pt x="170" y="195"/>
                </a:cubicBezTo>
                <a:cubicBezTo>
                  <a:pt x="166" y="195"/>
                  <a:pt x="163" y="192"/>
                  <a:pt x="163" y="188"/>
                </a:cubicBezTo>
                <a:cubicBezTo>
                  <a:pt x="163" y="184"/>
                  <a:pt x="166" y="181"/>
                  <a:pt x="170" y="181"/>
                </a:cubicBezTo>
                <a:cubicBezTo>
                  <a:pt x="289" y="181"/>
                  <a:pt x="289" y="181"/>
                  <a:pt x="289" y="181"/>
                </a:cubicBezTo>
                <a:cubicBezTo>
                  <a:pt x="293" y="181"/>
                  <a:pt x="296" y="184"/>
                  <a:pt x="296" y="188"/>
                </a:cubicBezTo>
                <a:close/>
                <a:moveTo>
                  <a:pt x="296" y="276"/>
                </a:moveTo>
                <a:cubicBezTo>
                  <a:pt x="296" y="280"/>
                  <a:pt x="293" y="283"/>
                  <a:pt x="289" y="283"/>
                </a:cubicBezTo>
                <a:cubicBezTo>
                  <a:pt x="170" y="283"/>
                  <a:pt x="170" y="283"/>
                  <a:pt x="170" y="283"/>
                </a:cubicBezTo>
                <a:cubicBezTo>
                  <a:pt x="166" y="283"/>
                  <a:pt x="163" y="280"/>
                  <a:pt x="163" y="276"/>
                </a:cubicBezTo>
                <a:cubicBezTo>
                  <a:pt x="163" y="272"/>
                  <a:pt x="166" y="269"/>
                  <a:pt x="170" y="269"/>
                </a:cubicBezTo>
                <a:cubicBezTo>
                  <a:pt x="289" y="269"/>
                  <a:pt x="289" y="269"/>
                  <a:pt x="289" y="269"/>
                </a:cubicBezTo>
                <a:cubicBezTo>
                  <a:pt x="293" y="269"/>
                  <a:pt x="296" y="272"/>
                  <a:pt x="296" y="276"/>
                </a:cubicBezTo>
                <a:close/>
                <a:moveTo>
                  <a:pt x="296" y="364"/>
                </a:moveTo>
                <a:cubicBezTo>
                  <a:pt x="296" y="367"/>
                  <a:pt x="293" y="371"/>
                  <a:pt x="289" y="371"/>
                </a:cubicBezTo>
                <a:cubicBezTo>
                  <a:pt x="170" y="371"/>
                  <a:pt x="170" y="371"/>
                  <a:pt x="170" y="371"/>
                </a:cubicBezTo>
                <a:cubicBezTo>
                  <a:pt x="166" y="371"/>
                  <a:pt x="163" y="367"/>
                  <a:pt x="163" y="364"/>
                </a:cubicBezTo>
                <a:cubicBezTo>
                  <a:pt x="163" y="360"/>
                  <a:pt x="166" y="357"/>
                  <a:pt x="170" y="357"/>
                </a:cubicBezTo>
                <a:cubicBezTo>
                  <a:pt x="289" y="357"/>
                  <a:pt x="289" y="357"/>
                  <a:pt x="289" y="357"/>
                </a:cubicBezTo>
                <a:cubicBezTo>
                  <a:pt x="293" y="357"/>
                  <a:pt x="296" y="360"/>
                  <a:pt x="296" y="364"/>
                </a:cubicBezTo>
                <a:close/>
                <a:moveTo>
                  <a:pt x="457" y="181"/>
                </a:moveTo>
                <a:cubicBezTo>
                  <a:pt x="338" y="181"/>
                  <a:pt x="338" y="181"/>
                  <a:pt x="338" y="181"/>
                </a:cubicBezTo>
                <a:cubicBezTo>
                  <a:pt x="335" y="181"/>
                  <a:pt x="331" y="184"/>
                  <a:pt x="331" y="188"/>
                </a:cubicBezTo>
                <a:cubicBezTo>
                  <a:pt x="331" y="364"/>
                  <a:pt x="331" y="364"/>
                  <a:pt x="331" y="364"/>
                </a:cubicBezTo>
                <a:cubicBezTo>
                  <a:pt x="331" y="367"/>
                  <a:pt x="335" y="371"/>
                  <a:pt x="338" y="371"/>
                </a:cubicBezTo>
                <a:cubicBezTo>
                  <a:pt x="457" y="371"/>
                  <a:pt x="457" y="371"/>
                  <a:pt x="457" y="371"/>
                </a:cubicBezTo>
                <a:cubicBezTo>
                  <a:pt x="461" y="371"/>
                  <a:pt x="464" y="367"/>
                  <a:pt x="464" y="364"/>
                </a:cubicBezTo>
                <a:cubicBezTo>
                  <a:pt x="464" y="188"/>
                  <a:pt x="464" y="188"/>
                  <a:pt x="464" y="188"/>
                </a:cubicBezTo>
                <a:cubicBezTo>
                  <a:pt x="464" y="184"/>
                  <a:pt x="461" y="181"/>
                  <a:pt x="457" y="181"/>
                </a:cubicBezTo>
                <a:close/>
                <a:moveTo>
                  <a:pt x="450" y="357"/>
                </a:moveTo>
                <a:cubicBezTo>
                  <a:pt x="345" y="357"/>
                  <a:pt x="345" y="357"/>
                  <a:pt x="345" y="357"/>
                </a:cubicBezTo>
                <a:cubicBezTo>
                  <a:pt x="345" y="195"/>
                  <a:pt x="345" y="195"/>
                  <a:pt x="345" y="195"/>
                </a:cubicBezTo>
                <a:cubicBezTo>
                  <a:pt x="450" y="195"/>
                  <a:pt x="450" y="195"/>
                  <a:pt x="450" y="195"/>
                </a:cubicBezTo>
                <a:lnTo>
                  <a:pt x="450" y="357"/>
                </a:lnTo>
                <a:close/>
              </a:path>
            </a:pathLst>
          </a:custGeom>
          <a:solidFill>
            <a:srgbClr val="FFFFFF"/>
          </a:solidFill>
          <a:ln w="19050">
            <a:solidFill>
              <a:schemeClr val="accent3"/>
            </a:solid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29">
            <a:extLst>
              <a:ext uri="{FF2B5EF4-FFF2-40B4-BE49-F238E27FC236}">
                <a16:creationId xmlns:a16="http://schemas.microsoft.com/office/drawing/2014/main" xmlns="" id="{B10FCD89-FD3E-1F44-BE6F-2515A1F6E191}"/>
              </a:ext>
            </a:extLst>
          </p:cNvPr>
          <p:cNvSpPr>
            <a:spLocks noEditPoints="1"/>
          </p:cNvSpPr>
          <p:nvPr/>
        </p:nvSpPr>
        <p:spPr bwMode="auto">
          <a:xfrm>
            <a:off x="6989004" y="1761929"/>
            <a:ext cx="601992" cy="560499"/>
          </a:xfrm>
          <a:custGeom>
            <a:avLst/>
            <a:gdLst>
              <a:gd name="T0" fmla="*/ 365 w 391"/>
              <a:gd name="T1" fmla="*/ 0 h 364"/>
              <a:gd name="T2" fmla="*/ 26 w 391"/>
              <a:gd name="T3" fmla="*/ 0 h 364"/>
              <a:gd name="T4" fmla="*/ 0 w 391"/>
              <a:gd name="T5" fmla="*/ 26 h 364"/>
              <a:gd name="T6" fmla="*/ 0 w 391"/>
              <a:gd name="T7" fmla="*/ 282 h 364"/>
              <a:gd name="T8" fmla="*/ 26 w 391"/>
              <a:gd name="T9" fmla="*/ 308 h 364"/>
              <a:gd name="T10" fmla="*/ 152 w 391"/>
              <a:gd name="T11" fmla="*/ 308 h 364"/>
              <a:gd name="T12" fmla="*/ 137 w 391"/>
              <a:gd name="T13" fmla="*/ 355 h 364"/>
              <a:gd name="T14" fmla="*/ 92 w 391"/>
              <a:gd name="T15" fmla="*/ 355 h 364"/>
              <a:gd name="T16" fmla="*/ 87 w 391"/>
              <a:gd name="T17" fmla="*/ 360 h 364"/>
              <a:gd name="T18" fmla="*/ 92 w 391"/>
              <a:gd name="T19" fmla="*/ 364 h 364"/>
              <a:gd name="T20" fmla="*/ 299 w 391"/>
              <a:gd name="T21" fmla="*/ 364 h 364"/>
              <a:gd name="T22" fmla="*/ 304 w 391"/>
              <a:gd name="T23" fmla="*/ 360 h 364"/>
              <a:gd name="T24" fmla="*/ 299 w 391"/>
              <a:gd name="T25" fmla="*/ 355 h 364"/>
              <a:gd name="T26" fmla="*/ 254 w 391"/>
              <a:gd name="T27" fmla="*/ 355 h 364"/>
              <a:gd name="T28" fmla="*/ 239 w 391"/>
              <a:gd name="T29" fmla="*/ 308 h 364"/>
              <a:gd name="T30" fmla="*/ 365 w 391"/>
              <a:gd name="T31" fmla="*/ 308 h 364"/>
              <a:gd name="T32" fmla="*/ 391 w 391"/>
              <a:gd name="T33" fmla="*/ 282 h 364"/>
              <a:gd name="T34" fmla="*/ 391 w 391"/>
              <a:gd name="T35" fmla="*/ 26 h 364"/>
              <a:gd name="T36" fmla="*/ 365 w 391"/>
              <a:gd name="T37" fmla="*/ 0 h 364"/>
              <a:gd name="T38" fmla="*/ 244 w 391"/>
              <a:gd name="T39" fmla="*/ 355 h 364"/>
              <a:gd name="T40" fmla="*/ 147 w 391"/>
              <a:gd name="T41" fmla="*/ 355 h 364"/>
              <a:gd name="T42" fmla="*/ 161 w 391"/>
              <a:gd name="T43" fmla="*/ 308 h 364"/>
              <a:gd name="T44" fmla="*/ 229 w 391"/>
              <a:gd name="T45" fmla="*/ 308 h 364"/>
              <a:gd name="T46" fmla="*/ 244 w 391"/>
              <a:gd name="T47" fmla="*/ 355 h 364"/>
              <a:gd name="T48" fmla="*/ 382 w 391"/>
              <a:gd name="T49" fmla="*/ 282 h 364"/>
              <a:gd name="T50" fmla="*/ 365 w 391"/>
              <a:gd name="T51" fmla="*/ 299 h 364"/>
              <a:gd name="T52" fmla="*/ 26 w 391"/>
              <a:gd name="T53" fmla="*/ 299 h 364"/>
              <a:gd name="T54" fmla="*/ 9 w 391"/>
              <a:gd name="T55" fmla="*/ 282 h 364"/>
              <a:gd name="T56" fmla="*/ 9 w 391"/>
              <a:gd name="T57" fmla="*/ 26 h 364"/>
              <a:gd name="T58" fmla="*/ 26 w 391"/>
              <a:gd name="T59" fmla="*/ 10 h 364"/>
              <a:gd name="T60" fmla="*/ 365 w 391"/>
              <a:gd name="T61" fmla="*/ 10 h 364"/>
              <a:gd name="T62" fmla="*/ 382 w 391"/>
              <a:gd name="T63" fmla="*/ 26 h 364"/>
              <a:gd name="T64" fmla="*/ 382 w 391"/>
              <a:gd name="T65" fmla="*/ 282 h 364"/>
              <a:gd name="T66" fmla="*/ 347 w 391"/>
              <a:gd name="T67" fmla="*/ 38 h 364"/>
              <a:gd name="T68" fmla="*/ 44 w 391"/>
              <a:gd name="T69" fmla="*/ 38 h 364"/>
              <a:gd name="T70" fmla="*/ 39 w 391"/>
              <a:gd name="T71" fmla="*/ 43 h 364"/>
              <a:gd name="T72" fmla="*/ 39 w 391"/>
              <a:gd name="T73" fmla="*/ 229 h 364"/>
              <a:gd name="T74" fmla="*/ 44 w 391"/>
              <a:gd name="T75" fmla="*/ 234 h 364"/>
              <a:gd name="T76" fmla="*/ 347 w 391"/>
              <a:gd name="T77" fmla="*/ 234 h 364"/>
              <a:gd name="T78" fmla="*/ 352 w 391"/>
              <a:gd name="T79" fmla="*/ 229 h 364"/>
              <a:gd name="T80" fmla="*/ 352 w 391"/>
              <a:gd name="T81" fmla="*/ 43 h 364"/>
              <a:gd name="T82" fmla="*/ 347 w 391"/>
              <a:gd name="T83" fmla="*/ 38 h 364"/>
              <a:gd name="T84" fmla="*/ 343 w 391"/>
              <a:gd name="T85" fmla="*/ 225 h 364"/>
              <a:gd name="T86" fmla="*/ 48 w 391"/>
              <a:gd name="T87" fmla="*/ 225 h 364"/>
              <a:gd name="T88" fmla="*/ 48 w 391"/>
              <a:gd name="T89" fmla="*/ 47 h 364"/>
              <a:gd name="T90" fmla="*/ 343 w 391"/>
              <a:gd name="T91" fmla="*/ 47 h 364"/>
              <a:gd name="T92" fmla="*/ 343 w 391"/>
              <a:gd name="T93" fmla="*/ 225 h 364"/>
              <a:gd name="T94" fmla="*/ 195 w 391"/>
              <a:gd name="T95" fmla="*/ 252 h 364"/>
              <a:gd name="T96" fmla="*/ 178 w 391"/>
              <a:gd name="T97" fmla="*/ 270 h 364"/>
              <a:gd name="T98" fmla="*/ 195 w 391"/>
              <a:gd name="T99" fmla="*/ 288 h 364"/>
              <a:gd name="T100" fmla="*/ 213 w 391"/>
              <a:gd name="T101" fmla="*/ 270 h 364"/>
              <a:gd name="T102" fmla="*/ 195 w 391"/>
              <a:gd name="T103" fmla="*/ 252 h 364"/>
              <a:gd name="T104" fmla="*/ 195 w 391"/>
              <a:gd name="T105" fmla="*/ 278 h 364"/>
              <a:gd name="T106" fmla="*/ 187 w 391"/>
              <a:gd name="T107" fmla="*/ 270 h 364"/>
              <a:gd name="T108" fmla="*/ 195 w 391"/>
              <a:gd name="T109" fmla="*/ 261 h 364"/>
              <a:gd name="T110" fmla="*/ 204 w 391"/>
              <a:gd name="T111" fmla="*/ 270 h 364"/>
              <a:gd name="T112" fmla="*/ 195 w 391"/>
              <a:gd name="T113" fmla="*/ 27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1" h="364">
                <a:moveTo>
                  <a:pt x="365" y="0"/>
                </a:moveTo>
                <a:cubicBezTo>
                  <a:pt x="26" y="0"/>
                  <a:pt x="26" y="0"/>
                  <a:pt x="26" y="0"/>
                </a:cubicBezTo>
                <a:cubicBezTo>
                  <a:pt x="12" y="0"/>
                  <a:pt x="0" y="12"/>
                  <a:pt x="0" y="26"/>
                </a:cubicBezTo>
                <a:cubicBezTo>
                  <a:pt x="0" y="282"/>
                  <a:pt x="0" y="282"/>
                  <a:pt x="0" y="282"/>
                </a:cubicBezTo>
                <a:cubicBezTo>
                  <a:pt x="0" y="297"/>
                  <a:pt x="12" y="308"/>
                  <a:pt x="26" y="308"/>
                </a:cubicBezTo>
                <a:cubicBezTo>
                  <a:pt x="152" y="308"/>
                  <a:pt x="152" y="308"/>
                  <a:pt x="152" y="308"/>
                </a:cubicBezTo>
                <a:cubicBezTo>
                  <a:pt x="137" y="355"/>
                  <a:pt x="137" y="355"/>
                  <a:pt x="137" y="355"/>
                </a:cubicBezTo>
                <a:cubicBezTo>
                  <a:pt x="92" y="355"/>
                  <a:pt x="92" y="355"/>
                  <a:pt x="92" y="355"/>
                </a:cubicBezTo>
                <a:cubicBezTo>
                  <a:pt x="89" y="355"/>
                  <a:pt x="87" y="357"/>
                  <a:pt x="87" y="360"/>
                </a:cubicBezTo>
                <a:cubicBezTo>
                  <a:pt x="87" y="362"/>
                  <a:pt x="89" y="364"/>
                  <a:pt x="92" y="364"/>
                </a:cubicBezTo>
                <a:cubicBezTo>
                  <a:pt x="299" y="364"/>
                  <a:pt x="299" y="364"/>
                  <a:pt x="299" y="364"/>
                </a:cubicBezTo>
                <a:cubicBezTo>
                  <a:pt x="302" y="364"/>
                  <a:pt x="304" y="362"/>
                  <a:pt x="304" y="360"/>
                </a:cubicBezTo>
                <a:cubicBezTo>
                  <a:pt x="304" y="357"/>
                  <a:pt x="302" y="355"/>
                  <a:pt x="299" y="355"/>
                </a:cubicBezTo>
                <a:cubicBezTo>
                  <a:pt x="254" y="355"/>
                  <a:pt x="254" y="355"/>
                  <a:pt x="254" y="355"/>
                </a:cubicBezTo>
                <a:cubicBezTo>
                  <a:pt x="239" y="308"/>
                  <a:pt x="239" y="308"/>
                  <a:pt x="239" y="308"/>
                </a:cubicBezTo>
                <a:cubicBezTo>
                  <a:pt x="365" y="308"/>
                  <a:pt x="365" y="308"/>
                  <a:pt x="365" y="308"/>
                </a:cubicBezTo>
                <a:cubicBezTo>
                  <a:pt x="379" y="308"/>
                  <a:pt x="391" y="297"/>
                  <a:pt x="391" y="282"/>
                </a:cubicBezTo>
                <a:cubicBezTo>
                  <a:pt x="391" y="26"/>
                  <a:pt x="391" y="26"/>
                  <a:pt x="391" y="26"/>
                </a:cubicBezTo>
                <a:cubicBezTo>
                  <a:pt x="391" y="12"/>
                  <a:pt x="379" y="0"/>
                  <a:pt x="365" y="0"/>
                </a:cubicBezTo>
                <a:close/>
                <a:moveTo>
                  <a:pt x="244" y="355"/>
                </a:moveTo>
                <a:cubicBezTo>
                  <a:pt x="147" y="355"/>
                  <a:pt x="147" y="355"/>
                  <a:pt x="147" y="355"/>
                </a:cubicBezTo>
                <a:cubicBezTo>
                  <a:pt x="161" y="308"/>
                  <a:pt x="161" y="308"/>
                  <a:pt x="161" y="308"/>
                </a:cubicBezTo>
                <a:cubicBezTo>
                  <a:pt x="229" y="308"/>
                  <a:pt x="229" y="308"/>
                  <a:pt x="229" y="308"/>
                </a:cubicBezTo>
                <a:lnTo>
                  <a:pt x="244" y="355"/>
                </a:lnTo>
                <a:close/>
                <a:moveTo>
                  <a:pt x="382" y="282"/>
                </a:moveTo>
                <a:cubicBezTo>
                  <a:pt x="382" y="291"/>
                  <a:pt x="374" y="299"/>
                  <a:pt x="365" y="299"/>
                </a:cubicBezTo>
                <a:cubicBezTo>
                  <a:pt x="26" y="299"/>
                  <a:pt x="26" y="299"/>
                  <a:pt x="26" y="299"/>
                </a:cubicBezTo>
                <a:cubicBezTo>
                  <a:pt x="17" y="299"/>
                  <a:pt x="9" y="291"/>
                  <a:pt x="9" y="282"/>
                </a:cubicBezTo>
                <a:cubicBezTo>
                  <a:pt x="9" y="26"/>
                  <a:pt x="9" y="26"/>
                  <a:pt x="9" y="26"/>
                </a:cubicBezTo>
                <a:cubicBezTo>
                  <a:pt x="9" y="17"/>
                  <a:pt x="17" y="10"/>
                  <a:pt x="26" y="10"/>
                </a:cubicBezTo>
                <a:cubicBezTo>
                  <a:pt x="365" y="10"/>
                  <a:pt x="365" y="10"/>
                  <a:pt x="365" y="10"/>
                </a:cubicBezTo>
                <a:cubicBezTo>
                  <a:pt x="374" y="10"/>
                  <a:pt x="382" y="17"/>
                  <a:pt x="382" y="26"/>
                </a:cubicBezTo>
                <a:lnTo>
                  <a:pt x="382" y="282"/>
                </a:lnTo>
                <a:close/>
                <a:moveTo>
                  <a:pt x="347" y="38"/>
                </a:moveTo>
                <a:cubicBezTo>
                  <a:pt x="44" y="38"/>
                  <a:pt x="44" y="38"/>
                  <a:pt x="44" y="38"/>
                </a:cubicBezTo>
                <a:cubicBezTo>
                  <a:pt x="41" y="38"/>
                  <a:pt x="39" y="40"/>
                  <a:pt x="39" y="43"/>
                </a:cubicBezTo>
                <a:cubicBezTo>
                  <a:pt x="39" y="229"/>
                  <a:pt x="39" y="229"/>
                  <a:pt x="39" y="229"/>
                </a:cubicBezTo>
                <a:cubicBezTo>
                  <a:pt x="39" y="232"/>
                  <a:pt x="41" y="234"/>
                  <a:pt x="44" y="234"/>
                </a:cubicBezTo>
                <a:cubicBezTo>
                  <a:pt x="347" y="234"/>
                  <a:pt x="347" y="234"/>
                  <a:pt x="347" y="234"/>
                </a:cubicBezTo>
                <a:cubicBezTo>
                  <a:pt x="350" y="234"/>
                  <a:pt x="352" y="232"/>
                  <a:pt x="352" y="229"/>
                </a:cubicBezTo>
                <a:cubicBezTo>
                  <a:pt x="352" y="43"/>
                  <a:pt x="352" y="43"/>
                  <a:pt x="352" y="43"/>
                </a:cubicBezTo>
                <a:cubicBezTo>
                  <a:pt x="352" y="40"/>
                  <a:pt x="350" y="38"/>
                  <a:pt x="347" y="38"/>
                </a:cubicBezTo>
                <a:close/>
                <a:moveTo>
                  <a:pt x="343" y="225"/>
                </a:moveTo>
                <a:cubicBezTo>
                  <a:pt x="48" y="225"/>
                  <a:pt x="48" y="225"/>
                  <a:pt x="48" y="225"/>
                </a:cubicBezTo>
                <a:cubicBezTo>
                  <a:pt x="48" y="47"/>
                  <a:pt x="48" y="47"/>
                  <a:pt x="48" y="47"/>
                </a:cubicBezTo>
                <a:cubicBezTo>
                  <a:pt x="343" y="47"/>
                  <a:pt x="343" y="47"/>
                  <a:pt x="343" y="47"/>
                </a:cubicBezTo>
                <a:lnTo>
                  <a:pt x="343" y="225"/>
                </a:lnTo>
                <a:close/>
                <a:moveTo>
                  <a:pt x="195" y="252"/>
                </a:moveTo>
                <a:cubicBezTo>
                  <a:pt x="186" y="252"/>
                  <a:pt x="178" y="260"/>
                  <a:pt x="178" y="270"/>
                </a:cubicBezTo>
                <a:cubicBezTo>
                  <a:pt x="178" y="280"/>
                  <a:pt x="186" y="288"/>
                  <a:pt x="195" y="288"/>
                </a:cubicBezTo>
                <a:cubicBezTo>
                  <a:pt x="205" y="288"/>
                  <a:pt x="213" y="280"/>
                  <a:pt x="213" y="270"/>
                </a:cubicBezTo>
                <a:cubicBezTo>
                  <a:pt x="213" y="260"/>
                  <a:pt x="205" y="252"/>
                  <a:pt x="195" y="252"/>
                </a:cubicBezTo>
                <a:close/>
                <a:moveTo>
                  <a:pt x="195" y="278"/>
                </a:moveTo>
                <a:cubicBezTo>
                  <a:pt x="191" y="278"/>
                  <a:pt x="187" y="274"/>
                  <a:pt x="187" y="270"/>
                </a:cubicBezTo>
                <a:cubicBezTo>
                  <a:pt x="187" y="265"/>
                  <a:pt x="191" y="261"/>
                  <a:pt x="195" y="261"/>
                </a:cubicBezTo>
                <a:cubicBezTo>
                  <a:pt x="200" y="261"/>
                  <a:pt x="204" y="265"/>
                  <a:pt x="204" y="270"/>
                </a:cubicBezTo>
                <a:cubicBezTo>
                  <a:pt x="204" y="274"/>
                  <a:pt x="200" y="278"/>
                  <a:pt x="195" y="278"/>
                </a:cubicBezTo>
                <a:close/>
              </a:path>
            </a:pathLst>
          </a:custGeom>
          <a:solidFill>
            <a:srgbClr val="FFFFFF"/>
          </a:solidFill>
          <a:ln w="19050">
            <a:solidFill>
              <a:schemeClr val="accent6">
                <a:lumMod val="7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122">
            <a:extLst>
              <a:ext uri="{FF2B5EF4-FFF2-40B4-BE49-F238E27FC236}">
                <a16:creationId xmlns:a16="http://schemas.microsoft.com/office/drawing/2014/main" xmlns="" id="{534C0B38-B08D-764D-AEB5-74315A81F4DF}"/>
              </a:ext>
            </a:extLst>
          </p:cNvPr>
          <p:cNvSpPr>
            <a:spLocks noEditPoints="1"/>
          </p:cNvSpPr>
          <p:nvPr/>
        </p:nvSpPr>
        <p:spPr bwMode="auto">
          <a:xfrm>
            <a:off x="2117154" y="4089356"/>
            <a:ext cx="584981" cy="652556"/>
          </a:xfrm>
          <a:custGeom>
            <a:avLst/>
            <a:gdLst>
              <a:gd name="T0" fmla="*/ 566 w 566"/>
              <a:gd name="T1" fmla="*/ 128 h 632"/>
              <a:gd name="T2" fmla="*/ 438 w 566"/>
              <a:gd name="T3" fmla="*/ 0 h 632"/>
              <a:gd name="T4" fmla="*/ 390 w 566"/>
              <a:gd name="T5" fmla="*/ 60 h 632"/>
              <a:gd name="T6" fmla="*/ 347 w 566"/>
              <a:gd name="T7" fmla="*/ 148 h 632"/>
              <a:gd name="T8" fmla="*/ 219 w 566"/>
              <a:gd name="T9" fmla="*/ 87 h 632"/>
              <a:gd name="T10" fmla="*/ 176 w 566"/>
              <a:gd name="T11" fmla="*/ 148 h 632"/>
              <a:gd name="T12" fmla="*/ 135 w 566"/>
              <a:gd name="T13" fmla="*/ 309 h 632"/>
              <a:gd name="T14" fmla="*/ 7 w 566"/>
              <a:gd name="T15" fmla="*/ 249 h 632"/>
              <a:gd name="T16" fmla="*/ 7 w 566"/>
              <a:gd name="T17" fmla="*/ 384 h 632"/>
              <a:gd name="T18" fmla="*/ 135 w 566"/>
              <a:gd name="T19" fmla="*/ 323 h 632"/>
              <a:gd name="T20" fmla="*/ 176 w 566"/>
              <a:gd name="T21" fmla="*/ 485 h 632"/>
              <a:gd name="T22" fmla="*/ 219 w 566"/>
              <a:gd name="T23" fmla="*/ 545 h 632"/>
              <a:gd name="T24" fmla="*/ 347 w 566"/>
              <a:gd name="T25" fmla="*/ 485 h 632"/>
              <a:gd name="T26" fmla="*/ 390 w 566"/>
              <a:gd name="T27" fmla="*/ 572 h 632"/>
              <a:gd name="T28" fmla="*/ 438 w 566"/>
              <a:gd name="T29" fmla="*/ 632 h 632"/>
              <a:gd name="T30" fmla="*/ 566 w 566"/>
              <a:gd name="T31" fmla="*/ 504 h 632"/>
              <a:gd name="T32" fmla="*/ 431 w 566"/>
              <a:gd name="T33" fmla="*/ 504 h 632"/>
              <a:gd name="T34" fmla="*/ 397 w 566"/>
              <a:gd name="T35" fmla="*/ 406 h 632"/>
              <a:gd name="T36" fmla="*/ 438 w 566"/>
              <a:gd name="T37" fmla="*/ 466 h 632"/>
              <a:gd name="T38" fmla="*/ 566 w 566"/>
              <a:gd name="T39" fmla="*/ 338 h 632"/>
              <a:gd name="T40" fmla="*/ 431 w 566"/>
              <a:gd name="T41" fmla="*/ 338 h 632"/>
              <a:gd name="T42" fmla="*/ 383 w 566"/>
              <a:gd name="T43" fmla="*/ 399 h 632"/>
              <a:gd name="T44" fmla="*/ 347 w 566"/>
              <a:gd name="T45" fmla="*/ 417 h 632"/>
              <a:gd name="T46" fmla="*/ 212 w 566"/>
              <a:gd name="T47" fmla="*/ 417 h 632"/>
              <a:gd name="T48" fmla="*/ 183 w 566"/>
              <a:gd name="T49" fmla="*/ 162 h 632"/>
              <a:gd name="T50" fmla="*/ 219 w 566"/>
              <a:gd name="T51" fmla="*/ 222 h 632"/>
              <a:gd name="T52" fmla="*/ 347 w 566"/>
              <a:gd name="T53" fmla="*/ 162 h 632"/>
              <a:gd name="T54" fmla="*/ 390 w 566"/>
              <a:gd name="T55" fmla="*/ 241 h 632"/>
              <a:gd name="T56" fmla="*/ 438 w 566"/>
              <a:gd name="T57" fmla="*/ 301 h 632"/>
              <a:gd name="T58" fmla="*/ 566 w 566"/>
              <a:gd name="T59" fmla="*/ 173 h 632"/>
              <a:gd name="T60" fmla="*/ 431 w 566"/>
              <a:gd name="T61" fmla="*/ 173 h 632"/>
              <a:gd name="T62" fmla="*/ 397 w 566"/>
              <a:gd name="T63" fmla="*/ 74 h 632"/>
              <a:gd name="T64" fmla="*/ 438 w 566"/>
              <a:gd name="T65" fmla="*/ 135 h 632"/>
              <a:gd name="T66" fmla="*/ 14 w 566"/>
              <a:gd name="T67" fmla="*/ 263 h 632"/>
              <a:gd name="T68" fmla="*/ 445 w 566"/>
              <a:gd name="T69" fmla="*/ 511 h 632"/>
              <a:gd name="T70" fmla="*/ 445 w 566"/>
              <a:gd name="T71" fmla="*/ 618 h 632"/>
              <a:gd name="T72" fmla="*/ 552 w 566"/>
              <a:gd name="T73" fmla="*/ 345 h 632"/>
              <a:gd name="T74" fmla="*/ 445 w 566"/>
              <a:gd name="T75" fmla="*/ 345 h 632"/>
              <a:gd name="T76" fmla="*/ 333 w 566"/>
              <a:gd name="T77" fmla="*/ 531 h 632"/>
              <a:gd name="T78" fmla="*/ 333 w 566"/>
              <a:gd name="T79" fmla="*/ 208 h 632"/>
              <a:gd name="T80" fmla="*/ 333 w 566"/>
              <a:gd name="T81" fmla="*/ 101 h 632"/>
              <a:gd name="T82" fmla="*/ 552 w 566"/>
              <a:gd name="T83" fmla="*/ 180 h 632"/>
              <a:gd name="T84" fmla="*/ 445 w 566"/>
              <a:gd name="T85" fmla="*/ 180 h 632"/>
              <a:gd name="T86" fmla="*/ 552 w 566"/>
              <a:gd name="T87" fmla="*/ 121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6" h="632">
                <a:moveTo>
                  <a:pt x="438" y="135"/>
                </a:moveTo>
                <a:cubicBezTo>
                  <a:pt x="559" y="135"/>
                  <a:pt x="559" y="135"/>
                  <a:pt x="559" y="135"/>
                </a:cubicBezTo>
                <a:cubicBezTo>
                  <a:pt x="562" y="135"/>
                  <a:pt x="566" y="132"/>
                  <a:pt x="566" y="128"/>
                </a:cubicBezTo>
                <a:cubicBezTo>
                  <a:pt x="566" y="7"/>
                  <a:pt x="566" y="7"/>
                  <a:pt x="566" y="7"/>
                </a:cubicBezTo>
                <a:cubicBezTo>
                  <a:pt x="566" y="3"/>
                  <a:pt x="562" y="0"/>
                  <a:pt x="559" y="0"/>
                </a:cubicBezTo>
                <a:cubicBezTo>
                  <a:pt x="438" y="0"/>
                  <a:pt x="438" y="0"/>
                  <a:pt x="438" y="0"/>
                </a:cubicBezTo>
                <a:cubicBezTo>
                  <a:pt x="434" y="0"/>
                  <a:pt x="431" y="3"/>
                  <a:pt x="431" y="7"/>
                </a:cubicBezTo>
                <a:cubicBezTo>
                  <a:pt x="431" y="60"/>
                  <a:pt x="431" y="60"/>
                  <a:pt x="431" y="60"/>
                </a:cubicBezTo>
                <a:cubicBezTo>
                  <a:pt x="390" y="60"/>
                  <a:pt x="390" y="60"/>
                  <a:pt x="390" y="60"/>
                </a:cubicBezTo>
                <a:cubicBezTo>
                  <a:pt x="386" y="60"/>
                  <a:pt x="383" y="63"/>
                  <a:pt x="383" y="67"/>
                </a:cubicBezTo>
                <a:cubicBezTo>
                  <a:pt x="383" y="148"/>
                  <a:pt x="383" y="148"/>
                  <a:pt x="383" y="148"/>
                </a:cubicBezTo>
                <a:cubicBezTo>
                  <a:pt x="347" y="148"/>
                  <a:pt x="347" y="148"/>
                  <a:pt x="347" y="148"/>
                </a:cubicBezTo>
                <a:cubicBezTo>
                  <a:pt x="347" y="94"/>
                  <a:pt x="347" y="94"/>
                  <a:pt x="347" y="94"/>
                </a:cubicBezTo>
                <a:cubicBezTo>
                  <a:pt x="347" y="90"/>
                  <a:pt x="344" y="87"/>
                  <a:pt x="340" y="87"/>
                </a:cubicBezTo>
                <a:cubicBezTo>
                  <a:pt x="219" y="87"/>
                  <a:pt x="219" y="87"/>
                  <a:pt x="219" y="87"/>
                </a:cubicBezTo>
                <a:cubicBezTo>
                  <a:pt x="215" y="87"/>
                  <a:pt x="212" y="90"/>
                  <a:pt x="212" y="94"/>
                </a:cubicBezTo>
                <a:cubicBezTo>
                  <a:pt x="212" y="148"/>
                  <a:pt x="212" y="148"/>
                  <a:pt x="212" y="148"/>
                </a:cubicBezTo>
                <a:cubicBezTo>
                  <a:pt x="176" y="148"/>
                  <a:pt x="176" y="148"/>
                  <a:pt x="176" y="148"/>
                </a:cubicBezTo>
                <a:cubicBezTo>
                  <a:pt x="172" y="148"/>
                  <a:pt x="169" y="151"/>
                  <a:pt x="169" y="155"/>
                </a:cubicBezTo>
                <a:cubicBezTo>
                  <a:pt x="169" y="309"/>
                  <a:pt x="169" y="309"/>
                  <a:pt x="169" y="309"/>
                </a:cubicBezTo>
                <a:cubicBezTo>
                  <a:pt x="135" y="309"/>
                  <a:pt x="135" y="309"/>
                  <a:pt x="135" y="309"/>
                </a:cubicBezTo>
                <a:cubicBezTo>
                  <a:pt x="135" y="256"/>
                  <a:pt x="135" y="256"/>
                  <a:pt x="135" y="256"/>
                </a:cubicBezTo>
                <a:cubicBezTo>
                  <a:pt x="135" y="252"/>
                  <a:pt x="132" y="249"/>
                  <a:pt x="128" y="249"/>
                </a:cubicBezTo>
                <a:cubicBezTo>
                  <a:pt x="7" y="249"/>
                  <a:pt x="7" y="249"/>
                  <a:pt x="7" y="249"/>
                </a:cubicBezTo>
                <a:cubicBezTo>
                  <a:pt x="3" y="249"/>
                  <a:pt x="0" y="252"/>
                  <a:pt x="0" y="256"/>
                </a:cubicBezTo>
                <a:cubicBezTo>
                  <a:pt x="0" y="377"/>
                  <a:pt x="0" y="377"/>
                  <a:pt x="0" y="377"/>
                </a:cubicBezTo>
                <a:cubicBezTo>
                  <a:pt x="0" y="381"/>
                  <a:pt x="3" y="384"/>
                  <a:pt x="7" y="384"/>
                </a:cubicBezTo>
                <a:cubicBezTo>
                  <a:pt x="128" y="384"/>
                  <a:pt x="128" y="384"/>
                  <a:pt x="128" y="384"/>
                </a:cubicBezTo>
                <a:cubicBezTo>
                  <a:pt x="132" y="384"/>
                  <a:pt x="135" y="381"/>
                  <a:pt x="135" y="377"/>
                </a:cubicBezTo>
                <a:cubicBezTo>
                  <a:pt x="135" y="323"/>
                  <a:pt x="135" y="323"/>
                  <a:pt x="135" y="323"/>
                </a:cubicBezTo>
                <a:cubicBezTo>
                  <a:pt x="169" y="323"/>
                  <a:pt x="169" y="323"/>
                  <a:pt x="169" y="323"/>
                </a:cubicBezTo>
                <a:cubicBezTo>
                  <a:pt x="169" y="478"/>
                  <a:pt x="169" y="478"/>
                  <a:pt x="169" y="478"/>
                </a:cubicBezTo>
                <a:cubicBezTo>
                  <a:pt x="169" y="481"/>
                  <a:pt x="172" y="485"/>
                  <a:pt x="176" y="485"/>
                </a:cubicBezTo>
                <a:cubicBezTo>
                  <a:pt x="212" y="485"/>
                  <a:pt x="212" y="485"/>
                  <a:pt x="212" y="485"/>
                </a:cubicBezTo>
                <a:cubicBezTo>
                  <a:pt x="212" y="538"/>
                  <a:pt x="212" y="538"/>
                  <a:pt x="212" y="538"/>
                </a:cubicBezTo>
                <a:cubicBezTo>
                  <a:pt x="212" y="542"/>
                  <a:pt x="215" y="545"/>
                  <a:pt x="219" y="545"/>
                </a:cubicBezTo>
                <a:cubicBezTo>
                  <a:pt x="340" y="545"/>
                  <a:pt x="340" y="545"/>
                  <a:pt x="340" y="545"/>
                </a:cubicBezTo>
                <a:cubicBezTo>
                  <a:pt x="344" y="545"/>
                  <a:pt x="347" y="542"/>
                  <a:pt x="347" y="538"/>
                </a:cubicBezTo>
                <a:cubicBezTo>
                  <a:pt x="347" y="485"/>
                  <a:pt x="347" y="485"/>
                  <a:pt x="347" y="485"/>
                </a:cubicBezTo>
                <a:cubicBezTo>
                  <a:pt x="383" y="485"/>
                  <a:pt x="383" y="485"/>
                  <a:pt x="383" y="485"/>
                </a:cubicBezTo>
                <a:cubicBezTo>
                  <a:pt x="383" y="565"/>
                  <a:pt x="383" y="565"/>
                  <a:pt x="383" y="565"/>
                </a:cubicBezTo>
                <a:cubicBezTo>
                  <a:pt x="383" y="569"/>
                  <a:pt x="386" y="572"/>
                  <a:pt x="390" y="572"/>
                </a:cubicBezTo>
                <a:cubicBezTo>
                  <a:pt x="431" y="572"/>
                  <a:pt x="431" y="572"/>
                  <a:pt x="431" y="572"/>
                </a:cubicBezTo>
                <a:cubicBezTo>
                  <a:pt x="431" y="625"/>
                  <a:pt x="431" y="625"/>
                  <a:pt x="431" y="625"/>
                </a:cubicBezTo>
                <a:cubicBezTo>
                  <a:pt x="431" y="629"/>
                  <a:pt x="434" y="632"/>
                  <a:pt x="438" y="632"/>
                </a:cubicBezTo>
                <a:cubicBezTo>
                  <a:pt x="559" y="632"/>
                  <a:pt x="559" y="632"/>
                  <a:pt x="559" y="632"/>
                </a:cubicBezTo>
                <a:cubicBezTo>
                  <a:pt x="562" y="632"/>
                  <a:pt x="566" y="629"/>
                  <a:pt x="566" y="625"/>
                </a:cubicBezTo>
                <a:cubicBezTo>
                  <a:pt x="566" y="504"/>
                  <a:pt x="566" y="504"/>
                  <a:pt x="566" y="504"/>
                </a:cubicBezTo>
                <a:cubicBezTo>
                  <a:pt x="566" y="500"/>
                  <a:pt x="562" y="497"/>
                  <a:pt x="559" y="497"/>
                </a:cubicBezTo>
                <a:cubicBezTo>
                  <a:pt x="438" y="497"/>
                  <a:pt x="438" y="497"/>
                  <a:pt x="438" y="497"/>
                </a:cubicBezTo>
                <a:cubicBezTo>
                  <a:pt x="434" y="497"/>
                  <a:pt x="431" y="500"/>
                  <a:pt x="431" y="504"/>
                </a:cubicBezTo>
                <a:cubicBezTo>
                  <a:pt x="431" y="558"/>
                  <a:pt x="431" y="558"/>
                  <a:pt x="431" y="558"/>
                </a:cubicBezTo>
                <a:cubicBezTo>
                  <a:pt x="397" y="558"/>
                  <a:pt x="397" y="558"/>
                  <a:pt x="397" y="558"/>
                </a:cubicBezTo>
                <a:cubicBezTo>
                  <a:pt x="397" y="406"/>
                  <a:pt x="397" y="406"/>
                  <a:pt x="397" y="406"/>
                </a:cubicBezTo>
                <a:cubicBezTo>
                  <a:pt x="431" y="406"/>
                  <a:pt x="431" y="406"/>
                  <a:pt x="431" y="406"/>
                </a:cubicBezTo>
                <a:cubicBezTo>
                  <a:pt x="431" y="459"/>
                  <a:pt x="431" y="459"/>
                  <a:pt x="431" y="459"/>
                </a:cubicBezTo>
                <a:cubicBezTo>
                  <a:pt x="431" y="463"/>
                  <a:pt x="434" y="466"/>
                  <a:pt x="438" y="466"/>
                </a:cubicBezTo>
                <a:cubicBezTo>
                  <a:pt x="559" y="466"/>
                  <a:pt x="559" y="466"/>
                  <a:pt x="559" y="466"/>
                </a:cubicBezTo>
                <a:cubicBezTo>
                  <a:pt x="562" y="466"/>
                  <a:pt x="566" y="463"/>
                  <a:pt x="566" y="459"/>
                </a:cubicBezTo>
                <a:cubicBezTo>
                  <a:pt x="566" y="338"/>
                  <a:pt x="566" y="338"/>
                  <a:pt x="566" y="338"/>
                </a:cubicBezTo>
                <a:cubicBezTo>
                  <a:pt x="566" y="335"/>
                  <a:pt x="562" y="331"/>
                  <a:pt x="559" y="331"/>
                </a:cubicBezTo>
                <a:cubicBezTo>
                  <a:pt x="438" y="331"/>
                  <a:pt x="438" y="331"/>
                  <a:pt x="438" y="331"/>
                </a:cubicBezTo>
                <a:cubicBezTo>
                  <a:pt x="434" y="331"/>
                  <a:pt x="431" y="335"/>
                  <a:pt x="431" y="338"/>
                </a:cubicBezTo>
                <a:cubicBezTo>
                  <a:pt x="431" y="392"/>
                  <a:pt x="431" y="392"/>
                  <a:pt x="431" y="392"/>
                </a:cubicBezTo>
                <a:cubicBezTo>
                  <a:pt x="390" y="392"/>
                  <a:pt x="390" y="392"/>
                  <a:pt x="390" y="392"/>
                </a:cubicBezTo>
                <a:cubicBezTo>
                  <a:pt x="386" y="392"/>
                  <a:pt x="383" y="395"/>
                  <a:pt x="383" y="399"/>
                </a:cubicBezTo>
                <a:cubicBezTo>
                  <a:pt x="383" y="471"/>
                  <a:pt x="383" y="471"/>
                  <a:pt x="383" y="471"/>
                </a:cubicBezTo>
                <a:cubicBezTo>
                  <a:pt x="347" y="471"/>
                  <a:pt x="347" y="471"/>
                  <a:pt x="347" y="471"/>
                </a:cubicBezTo>
                <a:cubicBezTo>
                  <a:pt x="347" y="417"/>
                  <a:pt x="347" y="417"/>
                  <a:pt x="347" y="417"/>
                </a:cubicBezTo>
                <a:cubicBezTo>
                  <a:pt x="347" y="413"/>
                  <a:pt x="344" y="410"/>
                  <a:pt x="340" y="410"/>
                </a:cubicBezTo>
                <a:cubicBezTo>
                  <a:pt x="219" y="410"/>
                  <a:pt x="219" y="410"/>
                  <a:pt x="219" y="410"/>
                </a:cubicBezTo>
                <a:cubicBezTo>
                  <a:pt x="215" y="410"/>
                  <a:pt x="212" y="413"/>
                  <a:pt x="212" y="417"/>
                </a:cubicBezTo>
                <a:cubicBezTo>
                  <a:pt x="212" y="471"/>
                  <a:pt x="212" y="471"/>
                  <a:pt x="212" y="471"/>
                </a:cubicBezTo>
                <a:cubicBezTo>
                  <a:pt x="183" y="471"/>
                  <a:pt x="183" y="471"/>
                  <a:pt x="183" y="471"/>
                </a:cubicBezTo>
                <a:cubicBezTo>
                  <a:pt x="183" y="162"/>
                  <a:pt x="183" y="162"/>
                  <a:pt x="183" y="162"/>
                </a:cubicBezTo>
                <a:cubicBezTo>
                  <a:pt x="212" y="162"/>
                  <a:pt x="212" y="162"/>
                  <a:pt x="212" y="162"/>
                </a:cubicBezTo>
                <a:cubicBezTo>
                  <a:pt x="212" y="215"/>
                  <a:pt x="212" y="215"/>
                  <a:pt x="212" y="215"/>
                </a:cubicBezTo>
                <a:cubicBezTo>
                  <a:pt x="212" y="219"/>
                  <a:pt x="215" y="222"/>
                  <a:pt x="219" y="222"/>
                </a:cubicBezTo>
                <a:cubicBezTo>
                  <a:pt x="340" y="222"/>
                  <a:pt x="340" y="222"/>
                  <a:pt x="340" y="222"/>
                </a:cubicBezTo>
                <a:cubicBezTo>
                  <a:pt x="344" y="222"/>
                  <a:pt x="347" y="219"/>
                  <a:pt x="347" y="215"/>
                </a:cubicBezTo>
                <a:cubicBezTo>
                  <a:pt x="347" y="162"/>
                  <a:pt x="347" y="162"/>
                  <a:pt x="347" y="162"/>
                </a:cubicBezTo>
                <a:cubicBezTo>
                  <a:pt x="383" y="162"/>
                  <a:pt x="383" y="162"/>
                  <a:pt x="383" y="162"/>
                </a:cubicBezTo>
                <a:cubicBezTo>
                  <a:pt x="383" y="234"/>
                  <a:pt x="383" y="234"/>
                  <a:pt x="383" y="234"/>
                </a:cubicBezTo>
                <a:cubicBezTo>
                  <a:pt x="383" y="238"/>
                  <a:pt x="386" y="241"/>
                  <a:pt x="390" y="241"/>
                </a:cubicBezTo>
                <a:cubicBezTo>
                  <a:pt x="431" y="241"/>
                  <a:pt x="431" y="241"/>
                  <a:pt x="431" y="241"/>
                </a:cubicBezTo>
                <a:cubicBezTo>
                  <a:pt x="431" y="294"/>
                  <a:pt x="431" y="294"/>
                  <a:pt x="431" y="294"/>
                </a:cubicBezTo>
                <a:cubicBezTo>
                  <a:pt x="431" y="298"/>
                  <a:pt x="434" y="301"/>
                  <a:pt x="438" y="301"/>
                </a:cubicBezTo>
                <a:cubicBezTo>
                  <a:pt x="559" y="301"/>
                  <a:pt x="559" y="301"/>
                  <a:pt x="559" y="301"/>
                </a:cubicBezTo>
                <a:cubicBezTo>
                  <a:pt x="562" y="301"/>
                  <a:pt x="566" y="298"/>
                  <a:pt x="566" y="294"/>
                </a:cubicBezTo>
                <a:cubicBezTo>
                  <a:pt x="566" y="173"/>
                  <a:pt x="566" y="173"/>
                  <a:pt x="566" y="173"/>
                </a:cubicBezTo>
                <a:cubicBezTo>
                  <a:pt x="566" y="169"/>
                  <a:pt x="562" y="166"/>
                  <a:pt x="559" y="166"/>
                </a:cubicBezTo>
                <a:cubicBezTo>
                  <a:pt x="438" y="166"/>
                  <a:pt x="438" y="166"/>
                  <a:pt x="438" y="166"/>
                </a:cubicBezTo>
                <a:cubicBezTo>
                  <a:pt x="434" y="166"/>
                  <a:pt x="431" y="169"/>
                  <a:pt x="431" y="173"/>
                </a:cubicBezTo>
                <a:cubicBezTo>
                  <a:pt x="431" y="227"/>
                  <a:pt x="431" y="227"/>
                  <a:pt x="431" y="227"/>
                </a:cubicBezTo>
                <a:cubicBezTo>
                  <a:pt x="397" y="227"/>
                  <a:pt x="397" y="227"/>
                  <a:pt x="397" y="227"/>
                </a:cubicBezTo>
                <a:cubicBezTo>
                  <a:pt x="397" y="74"/>
                  <a:pt x="397" y="74"/>
                  <a:pt x="397" y="74"/>
                </a:cubicBezTo>
                <a:cubicBezTo>
                  <a:pt x="431" y="74"/>
                  <a:pt x="431" y="74"/>
                  <a:pt x="431" y="74"/>
                </a:cubicBezTo>
                <a:cubicBezTo>
                  <a:pt x="431" y="128"/>
                  <a:pt x="431" y="128"/>
                  <a:pt x="431" y="128"/>
                </a:cubicBezTo>
                <a:cubicBezTo>
                  <a:pt x="431" y="132"/>
                  <a:pt x="434" y="135"/>
                  <a:pt x="438" y="135"/>
                </a:cubicBezTo>
                <a:close/>
                <a:moveTo>
                  <a:pt x="121" y="370"/>
                </a:moveTo>
                <a:cubicBezTo>
                  <a:pt x="14" y="370"/>
                  <a:pt x="14" y="370"/>
                  <a:pt x="14" y="370"/>
                </a:cubicBezTo>
                <a:cubicBezTo>
                  <a:pt x="14" y="263"/>
                  <a:pt x="14" y="263"/>
                  <a:pt x="14" y="263"/>
                </a:cubicBezTo>
                <a:cubicBezTo>
                  <a:pt x="121" y="263"/>
                  <a:pt x="121" y="263"/>
                  <a:pt x="121" y="263"/>
                </a:cubicBezTo>
                <a:lnTo>
                  <a:pt x="121" y="370"/>
                </a:lnTo>
                <a:close/>
                <a:moveTo>
                  <a:pt x="445" y="511"/>
                </a:moveTo>
                <a:cubicBezTo>
                  <a:pt x="552" y="511"/>
                  <a:pt x="552" y="511"/>
                  <a:pt x="552" y="511"/>
                </a:cubicBezTo>
                <a:cubicBezTo>
                  <a:pt x="552" y="618"/>
                  <a:pt x="552" y="618"/>
                  <a:pt x="552" y="618"/>
                </a:cubicBezTo>
                <a:cubicBezTo>
                  <a:pt x="445" y="618"/>
                  <a:pt x="445" y="618"/>
                  <a:pt x="445" y="618"/>
                </a:cubicBezTo>
                <a:lnTo>
                  <a:pt x="445" y="511"/>
                </a:lnTo>
                <a:close/>
                <a:moveTo>
                  <a:pt x="445" y="345"/>
                </a:moveTo>
                <a:cubicBezTo>
                  <a:pt x="552" y="345"/>
                  <a:pt x="552" y="345"/>
                  <a:pt x="552" y="345"/>
                </a:cubicBezTo>
                <a:cubicBezTo>
                  <a:pt x="552" y="452"/>
                  <a:pt x="552" y="452"/>
                  <a:pt x="552" y="452"/>
                </a:cubicBezTo>
                <a:cubicBezTo>
                  <a:pt x="445" y="452"/>
                  <a:pt x="445" y="452"/>
                  <a:pt x="445" y="452"/>
                </a:cubicBezTo>
                <a:lnTo>
                  <a:pt x="445" y="345"/>
                </a:lnTo>
                <a:close/>
                <a:moveTo>
                  <a:pt x="226" y="424"/>
                </a:moveTo>
                <a:cubicBezTo>
                  <a:pt x="333" y="424"/>
                  <a:pt x="333" y="424"/>
                  <a:pt x="333" y="424"/>
                </a:cubicBezTo>
                <a:cubicBezTo>
                  <a:pt x="333" y="531"/>
                  <a:pt x="333" y="531"/>
                  <a:pt x="333" y="531"/>
                </a:cubicBezTo>
                <a:cubicBezTo>
                  <a:pt x="226" y="531"/>
                  <a:pt x="226" y="531"/>
                  <a:pt x="226" y="531"/>
                </a:cubicBezTo>
                <a:lnTo>
                  <a:pt x="226" y="424"/>
                </a:lnTo>
                <a:close/>
                <a:moveTo>
                  <a:pt x="333" y="208"/>
                </a:moveTo>
                <a:cubicBezTo>
                  <a:pt x="226" y="208"/>
                  <a:pt x="226" y="208"/>
                  <a:pt x="226" y="208"/>
                </a:cubicBezTo>
                <a:cubicBezTo>
                  <a:pt x="226" y="101"/>
                  <a:pt x="226" y="101"/>
                  <a:pt x="226" y="101"/>
                </a:cubicBezTo>
                <a:cubicBezTo>
                  <a:pt x="333" y="101"/>
                  <a:pt x="333" y="101"/>
                  <a:pt x="333" y="101"/>
                </a:cubicBezTo>
                <a:lnTo>
                  <a:pt x="333" y="208"/>
                </a:lnTo>
                <a:close/>
                <a:moveTo>
                  <a:pt x="445" y="180"/>
                </a:moveTo>
                <a:cubicBezTo>
                  <a:pt x="552" y="180"/>
                  <a:pt x="552" y="180"/>
                  <a:pt x="552" y="180"/>
                </a:cubicBezTo>
                <a:cubicBezTo>
                  <a:pt x="552" y="287"/>
                  <a:pt x="552" y="287"/>
                  <a:pt x="552" y="287"/>
                </a:cubicBezTo>
                <a:cubicBezTo>
                  <a:pt x="445" y="287"/>
                  <a:pt x="445" y="287"/>
                  <a:pt x="445" y="287"/>
                </a:cubicBezTo>
                <a:lnTo>
                  <a:pt x="445" y="180"/>
                </a:lnTo>
                <a:close/>
                <a:moveTo>
                  <a:pt x="445" y="14"/>
                </a:moveTo>
                <a:cubicBezTo>
                  <a:pt x="552" y="14"/>
                  <a:pt x="552" y="14"/>
                  <a:pt x="552" y="14"/>
                </a:cubicBezTo>
                <a:cubicBezTo>
                  <a:pt x="552" y="121"/>
                  <a:pt x="552" y="121"/>
                  <a:pt x="552" y="121"/>
                </a:cubicBezTo>
                <a:cubicBezTo>
                  <a:pt x="445" y="121"/>
                  <a:pt x="445" y="121"/>
                  <a:pt x="445" y="121"/>
                </a:cubicBezTo>
                <a:lnTo>
                  <a:pt x="445" y="14"/>
                </a:lnTo>
                <a:close/>
              </a:path>
            </a:pathLst>
          </a:custGeom>
          <a:solidFill>
            <a:srgbClr val="FFFFFF"/>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132" name="Group 131">
            <a:extLst>
              <a:ext uri="{FF2B5EF4-FFF2-40B4-BE49-F238E27FC236}">
                <a16:creationId xmlns:a16="http://schemas.microsoft.com/office/drawing/2014/main" xmlns="" id="{03F10544-29A3-9D47-8E5E-2A2410E7535C}"/>
              </a:ext>
            </a:extLst>
          </p:cNvPr>
          <p:cNvGrpSpPr/>
          <p:nvPr/>
        </p:nvGrpSpPr>
        <p:grpSpPr>
          <a:xfrm>
            <a:off x="874364" y="1889287"/>
            <a:ext cx="849704" cy="3674939"/>
            <a:chOff x="11054306" y="2638349"/>
            <a:chExt cx="849815" cy="3674088"/>
          </a:xfrm>
        </p:grpSpPr>
        <p:sp>
          <p:nvSpPr>
            <p:cNvPr id="133" name="Rectangle 132">
              <a:hlinkClick r:id="" action="ppaction://noaction"/>
              <a:extLst>
                <a:ext uri="{FF2B5EF4-FFF2-40B4-BE49-F238E27FC236}">
                  <a16:creationId xmlns:a16="http://schemas.microsoft.com/office/drawing/2014/main" xmlns="" id="{01F9F66B-DBDC-8749-ADAA-114F367AA83B}"/>
                </a:ext>
              </a:extLst>
            </p:cNvPr>
            <p:cNvSpPr/>
            <p:nvPr/>
          </p:nvSpPr>
          <p:spPr bwMode="auto">
            <a:xfrm>
              <a:off x="11054306" y="2638349"/>
              <a:ext cx="849815" cy="367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5439" tIns="47720" rIns="95439" bIns="47720" anchor="ctr"/>
            <a:lstStyle/>
            <a:p>
              <a:pPr algn="ctr">
                <a:defRPr/>
              </a:pPr>
              <a:endParaRPr lang="en-US" sz="1867" dirty="0">
                <a:cs typeface="Arial" pitchFamily="34" charset="0"/>
              </a:endParaRPr>
            </a:p>
          </p:txBody>
        </p:sp>
        <p:grpSp>
          <p:nvGrpSpPr>
            <p:cNvPr id="134" name="Group 133">
              <a:extLst>
                <a:ext uri="{FF2B5EF4-FFF2-40B4-BE49-F238E27FC236}">
                  <a16:creationId xmlns:a16="http://schemas.microsoft.com/office/drawing/2014/main" xmlns="" id="{F8F738E3-3A24-AB48-83B5-6526CD97B44B}"/>
                </a:ext>
              </a:extLst>
            </p:cNvPr>
            <p:cNvGrpSpPr/>
            <p:nvPr/>
          </p:nvGrpSpPr>
          <p:grpSpPr>
            <a:xfrm>
              <a:off x="11284848" y="2791602"/>
              <a:ext cx="457200" cy="3266044"/>
              <a:chOff x="10965072" y="2729792"/>
              <a:chExt cx="457200" cy="3266044"/>
            </a:xfrm>
          </p:grpSpPr>
          <p:pic>
            <p:nvPicPr>
              <p:cNvPr id="135" name="Picture 29" descr="http://t1.gstatic.com/images?q=tbn:8qkZlAlBMQ3ScM:http://www.europeanpaymentscouncil.eu/extras/cffm/custom/SepaLogoEN_ML.jpg">
                <a:hlinkClick r:id="rId2"/>
                <a:extLst>
                  <a:ext uri="{FF2B5EF4-FFF2-40B4-BE49-F238E27FC236}">
                    <a16:creationId xmlns:a16="http://schemas.microsoft.com/office/drawing/2014/main" xmlns="" id="{E175165F-24AA-4246-9C33-D412ADDA9600}"/>
                  </a:ext>
                </a:extLst>
              </p:cNvPr>
              <p:cNvPicPr>
                <a:picLocks noChangeAspect="1" noChangeArrowheads="1"/>
              </p:cNvPicPr>
              <p:nvPr/>
            </p:nvPicPr>
            <p:blipFill>
              <a:blip r:embed="rId3"/>
              <a:srcRect b="33333"/>
              <a:stretch>
                <a:fillRect/>
              </a:stretch>
            </p:blipFill>
            <p:spPr bwMode="auto">
              <a:xfrm>
                <a:off x="10965072" y="4044485"/>
                <a:ext cx="457200" cy="93945"/>
              </a:xfrm>
              <a:prstGeom prst="rect">
                <a:avLst/>
              </a:prstGeom>
              <a:noFill/>
              <a:ln w="9525">
                <a:noFill/>
                <a:miter lim="800000"/>
                <a:headEnd/>
                <a:tailEnd/>
              </a:ln>
            </p:spPr>
          </p:pic>
          <p:pic>
            <p:nvPicPr>
              <p:cNvPr id="136" name="Picture 33" descr="http://t2.gstatic.com/images?q=tbn:Hz9iFReyT-8kdM:http://upload.wikimedia.org/wikipedia/de/thumb/e/ea/SWIFT_logo.svg/600px-SWIFT_logo.svg.png">
                <a:hlinkClick r:id="rId4"/>
                <a:extLst>
                  <a:ext uri="{FF2B5EF4-FFF2-40B4-BE49-F238E27FC236}">
                    <a16:creationId xmlns:a16="http://schemas.microsoft.com/office/drawing/2014/main" xmlns="" id="{A804241D-D664-544B-9F0C-7656B56C7231}"/>
                  </a:ext>
                </a:extLst>
              </p:cNvPr>
              <p:cNvPicPr>
                <a:picLocks noChangeAspect="1" noChangeArrowheads="1"/>
              </p:cNvPicPr>
              <p:nvPr/>
            </p:nvPicPr>
            <p:blipFill>
              <a:blip r:embed="rId5" cstate="print"/>
              <a:srcRect/>
              <a:stretch>
                <a:fillRect/>
              </a:stretch>
            </p:blipFill>
            <p:spPr bwMode="auto">
              <a:xfrm>
                <a:off x="10965072" y="3020332"/>
                <a:ext cx="457200" cy="325868"/>
              </a:xfrm>
              <a:prstGeom prst="rect">
                <a:avLst/>
              </a:prstGeom>
              <a:noFill/>
              <a:ln w="9525">
                <a:noFill/>
                <a:miter lim="800000"/>
                <a:headEnd/>
                <a:tailEnd/>
              </a:ln>
            </p:spPr>
          </p:pic>
          <p:pic>
            <p:nvPicPr>
              <p:cNvPr id="137" name="Picture 136">
                <a:extLst>
                  <a:ext uri="{FF2B5EF4-FFF2-40B4-BE49-F238E27FC236}">
                    <a16:creationId xmlns:a16="http://schemas.microsoft.com/office/drawing/2014/main" xmlns="" id="{2FCC9B03-69FC-4745-A6C6-1E36AB3D5F51}"/>
                  </a:ext>
                </a:extLst>
              </p:cNvPr>
              <p:cNvPicPr>
                <a:picLocks noChangeAspect="1"/>
              </p:cNvPicPr>
              <p:nvPr/>
            </p:nvPicPr>
            <p:blipFill>
              <a:blip r:embed="rId6"/>
              <a:stretch>
                <a:fillRect/>
              </a:stretch>
            </p:blipFill>
            <p:spPr>
              <a:xfrm>
                <a:off x="10965072" y="3461980"/>
                <a:ext cx="457200" cy="466725"/>
              </a:xfrm>
              <a:prstGeom prst="rect">
                <a:avLst/>
              </a:prstGeom>
            </p:spPr>
          </p:pic>
          <p:pic>
            <p:nvPicPr>
              <p:cNvPr id="138" name="Picture 137">
                <a:extLst>
                  <a:ext uri="{FF2B5EF4-FFF2-40B4-BE49-F238E27FC236}">
                    <a16:creationId xmlns:a16="http://schemas.microsoft.com/office/drawing/2014/main" xmlns="" id="{EE7F93CA-FC97-5B45-88E0-570EC10B3BB9}"/>
                  </a:ext>
                </a:extLst>
              </p:cNvPr>
              <p:cNvPicPr>
                <a:picLocks noChangeAspect="1"/>
              </p:cNvPicPr>
              <p:nvPr/>
            </p:nvPicPr>
            <p:blipFill>
              <a:blip r:embed="rId7"/>
              <a:stretch>
                <a:fillRect/>
              </a:stretch>
            </p:blipFill>
            <p:spPr>
              <a:xfrm>
                <a:off x="10965072" y="4254210"/>
                <a:ext cx="457200" cy="529936"/>
              </a:xfrm>
              <a:prstGeom prst="rect">
                <a:avLst/>
              </a:prstGeom>
            </p:spPr>
          </p:pic>
          <p:pic>
            <p:nvPicPr>
              <p:cNvPr id="139" name="Picture 138">
                <a:extLst>
                  <a:ext uri="{FF2B5EF4-FFF2-40B4-BE49-F238E27FC236}">
                    <a16:creationId xmlns:a16="http://schemas.microsoft.com/office/drawing/2014/main" xmlns="" id="{D258B8BE-C900-0443-A7C1-6007402BD71C}"/>
                  </a:ext>
                </a:extLst>
              </p:cNvPr>
              <p:cNvPicPr>
                <a:picLocks noChangeAspect="1"/>
              </p:cNvPicPr>
              <p:nvPr/>
            </p:nvPicPr>
            <p:blipFill>
              <a:blip r:embed="rId8"/>
              <a:stretch>
                <a:fillRect/>
              </a:stretch>
            </p:blipFill>
            <p:spPr>
              <a:xfrm>
                <a:off x="10965072" y="4899926"/>
                <a:ext cx="457200" cy="168993"/>
              </a:xfrm>
              <a:prstGeom prst="rect">
                <a:avLst/>
              </a:prstGeom>
            </p:spPr>
          </p:pic>
          <p:pic>
            <p:nvPicPr>
              <p:cNvPr id="140" name="Picture 139">
                <a:extLst>
                  <a:ext uri="{FF2B5EF4-FFF2-40B4-BE49-F238E27FC236}">
                    <a16:creationId xmlns:a16="http://schemas.microsoft.com/office/drawing/2014/main" xmlns="" id="{2CC8CE95-AAB6-CD40-B15F-E24BC73B4CBE}"/>
                  </a:ext>
                </a:extLst>
              </p:cNvPr>
              <p:cNvPicPr>
                <a:picLocks noChangeAspect="1"/>
              </p:cNvPicPr>
              <p:nvPr/>
            </p:nvPicPr>
            <p:blipFill>
              <a:blip r:embed="rId9"/>
              <a:stretch>
                <a:fillRect/>
              </a:stretch>
            </p:blipFill>
            <p:spPr>
              <a:xfrm>
                <a:off x="10965072" y="5184699"/>
                <a:ext cx="457200" cy="173812"/>
              </a:xfrm>
              <a:prstGeom prst="rect">
                <a:avLst/>
              </a:prstGeom>
            </p:spPr>
          </p:pic>
          <p:pic>
            <p:nvPicPr>
              <p:cNvPr id="141" name="Picture 140">
                <a:extLst>
                  <a:ext uri="{FF2B5EF4-FFF2-40B4-BE49-F238E27FC236}">
                    <a16:creationId xmlns:a16="http://schemas.microsoft.com/office/drawing/2014/main" xmlns="" id="{D7877BAA-F1A4-8D46-8906-0E62C39651FA}"/>
                  </a:ext>
                </a:extLst>
              </p:cNvPr>
              <p:cNvPicPr>
                <a:picLocks noChangeAspect="1"/>
              </p:cNvPicPr>
              <p:nvPr/>
            </p:nvPicPr>
            <p:blipFill>
              <a:blip r:embed="rId10"/>
              <a:stretch>
                <a:fillRect/>
              </a:stretch>
            </p:blipFill>
            <p:spPr>
              <a:xfrm>
                <a:off x="10965072" y="5474291"/>
                <a:ext cx="457200" cy="133502"/>
              </a:xfrm>
              <a:prstGeom prst="rect">
                <a:avLst/>
              </a:prstGeom>
            </p:spPr>
          </p:pic>
          <p:pic>
            <p:nvPicPr>
              <p:cNvPr id="142" name="Picture 141">
                <a:extLst>
                  <a:ext uri="{FF2B5EF4-FFF2-40B4-BE49-F238E27FC236}">
                    <a16:creationId xmlns:a16="http://schemas.microsoft.com/office/drawing/2014/main" xmlns="" id="{23018195-5142-4C40-81B9-273C4D0FBA49}"/>
                  </a:ext>
                </a:extLst>
              </p:cNvPr>
              <p:cNvPicPr>
                <a:picLocks noChangeAspect="1"/>
              </p:cNvPicPr>
              <p:nvPr/>
            </p:nvPicPr>
            <p:blipFill>
              <a:blip r:embed="rId11"/>
              <a:stretch>
                <a:fillRect/>
              </a:stretch>
            </p:blipFill>
            <p:spPr>
              <a:xfrm>
                <a:off x="10965072" y="5723571"/>
                <a:ext cx="457200" cy="272265"/>
              </a:xfrm>
              <a:prstGeom prst="rect">
                <a:avLst/>
              </a:prstGeom>
            </p:spPr>
          </p:pic>
          <p:pic>
            <p:nvPicPr>
              <p:cNvPr id="143" name="Picture 142">
                <a:extLst>
                  <a:ext uri="{FF2B5EF4-FFF2-40B4-BE49-F238E27FC236}">
                    <a16:creationId xmlns:a16="http://schemas.microsoft.com/office/drawing/2014/main" xmlns="" id="{9DD91B15-6333-C24E-B506-250E555E7885}"/>
                  </a:ext>
                </a:extLst>
              </p:cNvPr>
              <p:cNvPicPr>
                <a:picLocks noChangeAspect="1"/>
              </p:cNvPicPr>
              <p:nvPr/>
            </p:nvPicPr>
            <p:blipFill>
              <a:blip r:embed="rId12"/>
              <a:stretch>
                <a:fillRect/>
              </a:stretch>
            </p:blipFill>
            <p:spPr>
              <a:xfrm>
                <a:off x="10965072" y="2729792"/>
                <a:ext cx="457200" cy="174760"/>
              </a:xfrm>
              <a:prstGeom prst="rect">
                <a:avLst/>
              </a:prstGeom>
            </p:spPr>
          </p:pic>
        </p:grpSp>
      </p:grpSp>
      <p:sp>
        <p:nvSpPr>
          <p:cNvPr id="7" name="Rectangle 6">
            <a:extLst>
              <a:ext uri="{FF2B5EF4-FFF2-40B4-BE49-F238E27FC236}">
                <a16:creationId xmlns:a16="http://schemas.microsoft.com/office/drawing/2014/main" xmlns="" id="{233BE2DC-D95A-F843-B48F-C7B2B7EE7363}"/>
              </a:ext>
            </a:extLst>
          </p:cNvPr>
          <p:cNvSpPr/>
          <p:nvPr/>
        </p:nvSpPr>
        <p:spPr>
          <a:xfrm>
            <a:off x="813980" y="868760"/>
            <a:ext cx="10533124" cy="738664"/>
          </a:xfrm>
          <a:prstGeom prst="rect">
            <a:avLst/>
          </a:prstGeom>
        </p:spPr>
        <p:txBody>
          <a:bodyPr wrap="square">
            <a:spAutoFit/>
          </a:bodyPr>
          <a:lstStyle/>
          <a:p>
            <a:r>
              <a:rPr lang="en-US" i="1" dirty="0">
                <a:solidFill>
                  <a:srgbClr val="1A8ECE"/>
                </a:solidFill>
              </a:rPr>
              <a:t>We leverage key architectural strengths that will help your bank support current needs and future scalability</a:t>
            </a:r>
          </a:p>
        </p:txBody>
      </p:sp>
      <p:pic>
        <p:nvPicPr>
          <p:cNvPr id="28" name="Picture 27">
            <a:extLst>
              <a:ext uri="{FF2B5EF4-FFF2-40B4-BE49-F238E27FC236}">
                <a16:creationId xmlns:a16="http://schemas.microsoft.com/office/drawing/2014/main" xmlns="" id="{6B7F4FC4-B005-8842-A76F-07EA857961DE}"/>
              </a:ext>
            </a:extLst>
          </p:cNvPr>
          <p:cNvPicPr>
            <a:picLocks noChangeAspect="1"/>
          </p:cNvPicPr>
          <p:nvPr/>
        </p:nvPicPr>
        <p:blipFill>
          <a:blip r:embed="rId13">
            <a:grayscl/>
          </a:blip>
          <a:stretch>
            <a:fillRect/>
          </a:stretch>
        </p:blipFill>
        <p:spPr>
          <a:xfrm>
            <a:off x="5543398" y="2844717"/>
            <a:ext cx="914281" cy="311670"/>
          </a:xfrm>
          <a:prstGeom prst="rect">
            <a:avLst/>
          </a:prstGeom>
        </p:spPr>
      </p:pic>
      <p:pic>
        <p:nvPicPr>
          <p:cNvPr id="29" name="Picture 28">
            <a:extLst>
              <a:ext uri="{FF2B5EF4-FFF2-40B4-BE49-F238E27FC236}">
                <a16:creationId xmlns:a16="http://schemas.microsoft.com/office/drawing/2014/main" xmlns="" id="{E0F17486-6683-A948-B596-FBF559EC776A}"/>
              </a:ext>
            </a:extLst>
          </p:cNvPr>
          <p:cNvPicPr>
            <a:picLocks noChangeAspect="1"/>
          </p:cNvPicPr>
          <p:nvPr/>
        </p:nvPicPr>
        <p:blipFill>
          <a:blip r:embed="rId14"/>
          <a:stretch>
            <a:fillRect/>
          </a:stretch>
        </p:blipFill>
        <p:spPr>
          <a:xfrm>
            <a:off x="10544909" y="2829695"/>
            <a:ext cx="914281" cy="434920"/>
          </a:xfrm>
          <a:prstGeom prst="rect">
            <a:avLst/>
          </a:prstGeom>
        </p:spPr>
      </p:pic>
      <p:pic>
        <p:nvPicPr>
          <p:cNvPr id="30" name="Picture 29">
            <a:extLst>
              <a:ext uri="{FF2B5EF4-FFF2-40B4-BE49-F238E27FC236}">
                <a16:creationId xmlns:a16="http://schemas.microsoft.com/office/drawing/2014/main" xmlns="" id="{37442CA5-8D42-334E-960A-8DF5BC980B87}"/>
              </a:ext>
            </a:extLst>
          </p:cNvPr>
          <p:cNvPicPr>
            <a:picLocks noChangeAspect="1"/>
          </p:cNvPicPr>
          <p:nvPr/>
        </p:nvPicPr>
        <p:blipFill>
          <a:blip r:embed="rId15"/>
          <a:stretch>
            <a:fillRect/>
          </a:stretch>
        </p:blipFill>
        <p:spPr>
          <a:xfrm>
            <a:off x="5155323" y="5173300"/>
            <a:ext cx="914281" cy="272153"/>
          </a:xfrm>
          <a:prstGeom prst="rect">
            <a:avLst/>
          </a:prstGeom>
        </p:spPr>
      </p:pic>
      <p:sp>
        <p:nvSpPr>
          <p:cNvPr id="31" name="Slide Number Placeholder 15"/>
          <p:cNvSpPr>
            <a:spLocks noGrp="1"/>
          </p:cNvSpPr>
          <p:nvPr>
            <p:ph type="sldNum" sz="quarter" idx="4294967295"/>
          </p:nvPr>
        </p:nvSpPr>
        <p:spPr>
          <a:xfrm>
            <a:off x="11352327" y="6494384"/>
            <a:ext cx="740683" cy="365210"/>
          </a:xfrm>
          <a:prstGeom prst="rect">
            <a:avLst/>
          </a:prstGeom>
        </p:spPr>
        <p:txBody>
          <a:bodyPr/>
          <a:lstStyle/>
          <a:p>
            <a:pPr algn="r"/>
            <a:fld id="{BD0A059D-5462-6142-A847-F6766EF5978B}" type="slidenum">
              <a:rPr lang="en-US" sz="1200" smtClean="0">
                <a:solidFill>
                  <a:srgbClr val="676767"/>
                </a:solidFill>
              </a:rPr>
              <a:pPr algn="r"/>
              <a:t>6</a:t>
            </a:fld>
            <a:endParaRPr lang="en-US" sz="1200" dirty="0">
              <a:solidFill>
                <a:srgbClr val="676767"/>
              </a:solidFill>
            </a:endParaRPr>
          </a:p>
        </p:txBody>
      </p:sp>
      <p:pic>
        <p:nvPicPr>
          <p:cNvPr id="3" name="Picture 2"/>
          <p:cNvPicPr>
            <a:picLocks noChangeAspect="1"/>
          </p:cNvPicPr>
          <p:nvPr/>
        </p:nvPicPr>
        <p:blipFill>
          <a:blip r:embed="rId16"/>
          <a:stretch>
            <a:fillRect/>
          </a:stretch>
        </p:blipFill>
        <p:spPr>
          <a:xfrm>
            <a:off x="6957852" y="3969571"/>
            <a:ext cx="622300" cy="660400"/>
          </a:xfrm>
          <a:prstGeom prst="rect">
            <a:avLst/>
          </a:prstGeom>
        </p:spPr>
      </p:pic>
    </p:spTree>
    <p:extLst>
      <p:ext uri="{BB962C8B-B14F-4D97-AF65-F5344CB8AC3E}">
        <p14:creationId xmlns="" xmlns:p14="http://schemas.microsoft.com/office/powerpoint/2010/main" val="545127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821A2B12-95F1-694F-BDB6-026FBF810118}"/>
              </a:ext>
            </a:extLst>
          </p:cNvPr>
          <p:cNvSpPr txBox="1">
            <a:spLocks/>
          </p:cNvSpPr>
          <p:nvPr/>
        </p:nvSpPr>
        <p:spPr>
          <a:xfrm>
            <a:off x="813980" y="208411"/>
            <a:ext cx="11376433" cy="8255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accent6"/>
                </a:solidFill>
                <a:latin typeface="News Gothic MT" panose="020B0503020103020203" pitchFamily="34" charset="0"/>
                <a:ea typeface="+mj-ea"/>
                <a:cs typeface="+mj-cs"/>
              </a:defRPr>
            </a:lvl1pPr>
          </a:lstStyle>
          <a:p>
            <a:pPr lvl="0"/>
            <a:r>
              <a:rPr lang="en-US" dirty="0">
                <a:solidFill>
                  <a:srgbClr val="FFFFFF">
                    <a:lumMod val="50000"/>
                  </a:srgbClr>
                </a:solidFill>
              </a:rPr>
              <a:t>Release methodology for upcoming regulatory changes</a:t>
            </a:r>
            <a:endParaRPr kumimoji="0" lang="en-US" sz="2800" b="0" i="0" u="none" strike="noStrike" kern="1200" cap="none" spc="0" normalizeH="0" baseline="0" noProof="0" dirty="0">
              <a:ln>
                <a:noFill/>
              </a:ln>
              <a:solidFill>
                <a:srgbClr val="0169AD"/>
              </a:solidFill>
              <a:effectLst/>
              <a:uLnTx/>
              <a:uFillTx/>
              <a:latin typeface="News Gothic MT" panose="020B0503020103020203" pitchFamily="34" charset="0"/>
              <a:ea typeface="+mj-ea"/>
              <a:cs typeface="+mj-cs"/>
            </a:endParaRPr>
          </a:p>
        </p:txBody>
      </p:sp>
      <p:sp>
        <p:nvSpPr>
          <p:cNvPr id="5" name="Rectangle 4">
            <a:extLst>
              <a:ext uri="{FF2B5EF4-FFF2-40B4-BE49-F238E27FC236}">
                <a16:creationId xmlns:a16="http://schemas.microsoft.com/office/drawing/2014/main" xmlns="" id="{61AE4255-7D3F-FD47-A0B4-3171A020C914}"/>
              </a:ext>
            </a:extLst>
          </p:cNvPr>
          <p:cNvSpPr/>
          <p:nvPr/>
        </p:nvSpPr>
        <p:spPr>
          <a:xfrm>
            <a:off x="813980" y="868760"/>
            <a:ext cx="10533124" cy="738664"/>
          </a:xfrm>
          <a:prstGeom prst="rect">
            <a:avLst/>
          </a:prstGeom>
        </p:spPr>
        <p:txBody>
          <a:bodyPr wrap="square">
            <a:spAutoFit/>
          </a:bodyPr>
          <a:lstStyle/>
          <a:p>
            <a:pPr marL="285750" indent="-285750">
              <a:buFont typeface="Arial" panose="020B0604020202020204" pitchFamily="34" charset="0"/>
              <a:buChar char="•"/>
            </a:pPr>
            <a:r>
              <a:rPr lang="en-US" i="1" dirty="0">
                <a:solidFill>
                  <a:srgbClr val="1A8ECE"/>
                </a:solidFill>
              </a:rPr>
              <a:t>Structured mechanism to ensure adherence to upcoming regulatory changes </a:t>
            </a:r>
          </a:p>
          <a:p>
            <a:pPr marL="285750" indent="-285750">
              <a:buFont typeface="Arial" panose="020B0604020202020204" pitchFamily="34" charset="0"/>
              <a:buChar char="•"/>
            </a:pPr>
            <a:r>
              <a:rPr lang="en-US" i="1" dirty="0">
                <a:solidFill>
                  <a:srgbClr val="1A8ECE"/>
                </a:solidFill>
              </a:rPr>
              <a:t>Ensure that your code is upgraded on a timely basis to reflect these changes </a:t>
            </a:r>
          </a:p>
        </p:txBody>
      </p:sp>
      <p:sp>
        <p:nvSpPr>
          <p:cNvPr id="23" name="Oval 22">
            <a:extLst>
              <a:ext uri="{FF2B5EF4-FFF2-40B4-BE49-F238E27FC236}">
                <a16:creationId xmlns:a16="http://schemas.microsoft.com/office/drawing/2014/main" xmlns="" id="{D8F1147B-1FD4-A14B-8A56-639BF99AF676}"/>
              </a:ext>
            </a:extLst>
          </p:cNvPr>
          <p:cNvSpPr/>
          <p:nvPr/>
        </p:nvSpPr>
        <p:spPr bwMode="gray">
          <a:xfrm>
            <a:off x="813980" y="1903887"/>
            <a:ext cx="365712" cy="365845"/>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1</a:t>
            </a:r>
          </a:p>
        </p:txBody>
      </p:sp>
      <p:sp>
        <p:nvSpPr>
          <p:cNvPr id="24" name="Rectangle 23">
            <a:extLst>
              <a:ext uri="{FF2B5EF4-FFF2-40B4-BE49-F238E27FC236}">
                <a16:creationId xmlns:a16="http://schemas.microsoft.com/office/drawing/2014/main" xmlns="" id="{F4948CE5-4DD3-A448-B5AB-B906067EEF0F}"/>
              </a:ext>
            </a:extLst>
          </p:cNvPr>
          <p:cNvSpPr/>
          <p:nvPr/>
        </p:nvSpPr>
        <p:spPr>
          <a:xfrm>
            <a:off x="1179692" y="1917493"/>
            <a:ext cx="10057091" cy="338632"/>
          </a:xfrm>
          <a:prstGeom prst="rect">
            <a:avLst/>
          </a:prstGeom>
        </p:spPr>
        <p:txBody>
          <a:bodyPr wrap="square">
            <a:spAutoFit/>
          </a:bodyPr>
          <a:lstStyle/>
          <a:p>
            <a:pPr algn="just">
              <a:spcAft>
                <a:spcPts val="400"/>
              </a:spcAft>
            </a:pPr>
            <a:r>
              <a:rPr lang="en-US" sz="1600" i="1" dirty="0"/>
              <a:t>Upgrade methodology / frequency</a:t>
            </a:r>
          </a:p>
        </p:txBody>
      </p:sp>
      <p:sp>
        <p:nvSpPr>
          <p:cNvPr id="25" name="TextBox 17">
            <a:extLst>
              <a:ext uri="{FF2B5EF4-FFF2-40B4-BE49-F238E27FC236}">
                <a16:creationId xmlns:a16="http://schemas.microsoft.com/office/drawing/2014/main" xmlns="" id="{C03C8D42-6D0D-7248-8675-EF651D144048}"/>
              </a:ext>
            </a:extLst>
          </p:cNvPr>
          <p:cNvSpPr txBox="1"/>
          <p:nvPr/>
        </p:nvSpPr>
        <p:spPr>
          <a:xfrm>
            <a:off x="1265317" y="2269732"/>
            <a:ext cx="9971467" cy="1243930"/>
          </a:xfrm>
          <a:prstGeom prst="rect">
            <a:avLst/>
          </a:prstGeom>
          <a:noFill/>
          <a:ln>
            <a:solidFill>
              <a:srgbClr val="08A9E2"/>
            </a:solidFill>
          </a:ln>
        </p:spPr>
        <p:txBody>
          <a:bodyPr wrap="square" rtlCol="0">
            <a:spAutoFit/>
          </a:bodyPr>
          <a:lstStyle/>
          <a:p>
            <a:pPr marL="177796" indent="-177796">
              <a:lnSpc>
                <a:spcPts val="1800"/>
              </a:lnSpc>
              <a:buFont typeface="Arial" pitchFamily="34" charset="0"/>
              <a:buChar char="•"/>
            </a:pPr>
            <a:r>
              <a:rPr lang="en-IN" altLang="en-GB" sz="1400" dirty="0">
                <a:solidFill>
                  <a:schemeClr val="bg2">
                    <a:lumMod val="10000"/>
                  </a:schemeClr>
                </a:solidFill>
              </a:rPr>
              <a:t>The road map delivers in three (3) function categories</a:t>
            </a:r>
          </a:p>
          <a:p>
            <a:pPr marL="177796" indent="-177796">
              <a:lnSpc>
                <a:spcPts val="1800"/>
              </a:lnSpc>
              <a:buFont typeface="Arial" pitchFamily="34" charset="0"/>
              <a:buChar char="•"/>
            </a:pPr>
            <a:r>
              <a:rPr lang="en-IN" altLang="en-GB" sz="1400" dirty="0">
                <a:solidFill>
                  <a:schemeClr val="bg2">
                    <a:lumMod val="10000"/>
                  </a:schemeClr>
                </a:solidFill>
              </a:rPr>
              <a:t>New and enhanced functional capability is delivered on a 18-24 month release cycle</a:t>
            </a:r>
          </a:p>
          <a:p>
            <a:pPr marL="177796" indent="-177796">
              <a:lnSpc>
                <a:spcPts val="1800"/>
              </a:lnSpc>
              <a:buFont typeface="Arial" pitchFamily="34" charset="0"/>
              <a:buChar char="•"/>
            </a:pPr>
            <a:r>
              <a:rPr lang="en-IN" altLang="en-GB" sz="1400" dirty="0">
                <a:solidFill>
                  <a:schemeClr val="bg2">
                    <a:lumMod val="10000"/>
                  </a:schemeClr>
                </a:solidFill>
              </a:rPr>
              <a:t>New or enhanced technology is delivered in a functional release but on a 24-48 month release cycle</a:t>
            </a:r>
          </a:p>
          <a:p>
            <a:pPr marL="177796" indent="-177796">
              <a:lnSpc>
                <a:spcPts val="1800"/>
              </a:lnSpc>
              <a:buFont typeface="Arial" pitchFamily="34" charset="0"/>
              <a:buChar char="•"/>
            </a:pPr>
            <a:r>
              <a:rPr lang="en-IN" altLang="en-GB" sz="1400" dirty="0">
                <a:solidFill>
                  <a:schemeClr val="bg2">
                    <a:lumMod val="10000"/>
                  </a:schemeClr>
                </a:solidFill>
              </a:rPr>
              <a:t>Code defect correction on a quarterly cycle</a:t>
            </a:r>
          </a:p>
          <a:p>
            <a:pPr marL="177796" indent="-177796">
              <a:lnSpc>
                <a:spcPts val="1800"/>
              </a:lnSpc>
              <a:buFont typeface="Arial" pitchFamily="34" charset="0"/>
              <a:buChar char="•"/>
            </a:pPr>
            <a:r>
              <a:rPr lang="en-IN" altLang="en-GB" sz="1400" dirty="0">
                <a:solidFill>
                  <a:schemeClr val="bg2">
                    <a:lumMod val="10000"/>
                  </a:schemeClr>
                </a:solidFill>
              </a:rPr>
              <a:t>Regulatory and scheme mandates are delivered on a 12 month cycle (or as required by governing body)</a:t>
            </a:r>
          </a:p>
        </p:txBody>
      </p:sp>
      <p:sp>
        <p:nvSpPr>
          <p:cNvPr id="26" name="Oval 25">
            <a:extLst>
              <a:ext uri="{FF2B5EF4-FFF2-40B4-BE49-F238E27FC236}">
                <a16:creationId xmlns:a16="http://schemas.microsoft.com/office/drawing/2014/main" xmlns="" id="{B0B30764-2C3A-1A49-A42B-95AD7CFB5BE7}"/>
              </a:ext>
            </a:extLst>
          </p:cNvPr>
          <p:cNvSpPr/>
          <p:nvPr/>
        </p:nvSpPr>
        <p:spPr bwMode="gray">
          <a:xfrm>
            <a:off x="813980" y="3662331"/>
            <a:ext cx="365712" cy="365845"/>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2</a:t>
            </a:r>
          </a:p>
        </p:txBody>
      </p:sp>
      <p:sp>
        <p:nvSpPr>
          <p:cNvPr id="27" name="Rectangle 26">
            <a:extLst>
              <a:ext uri="{FF2B5EF4-FFF2-40B4-BE49-F238E27FC236}">
                <a16:creationId xmlns:a16="http://schemas.microsoft.com/office/drawing/2014/main" xmlns="" id="{C6A08F37-6C73-0745-A703-BD0466258B3F}"/>
              </a:ext>
            </a:extLst>
          </p:cNvPr>
          <p:cNvSpPr/>
          <p:nvPr/>
        </p:nvSpPr>
        <p:spPr>
          <a:xfrm>
            <a:off x="1179692" y="3675937"/>
            <a:ext cx="10057091" cy="338632"/>
          </a:xfrm>
          <a:prstGeom prst="rect">
            <a:avLst/>
          </a:prstGeom>
        </p:spPr>
        <p:txBody>
          <a:bodyPr wrap="square">
            <a:spAutoFit/>
          </a:bodyPr>
          <a:lstStyle/>
          <a:p>
            <a:pPr algn="just">
              <a:spcAft>
                <a:spcPts val="400"/>
              </a:spcAft>
            </a:pPr>
            <a:r>
              <a:rPr lang="en-US" sz="1600" i="1" dirty="0"/>
              <a:t>Always upward compatible</a:t>
            </a:r>
          </a:p>
        </p:txBody>
      </p:sp>
      <p:sp>
        <p:nvSpPr>
          <p:cNvPr id="28" name="TextBox 17">
            <a:extLst>
              <a:ext uri="{FF2B5EF4-FFF2-40B4-BE49-F238E27FC236}">
                <a16:creationId xmlns:a16="http://schemas.microsoft.com/office/drawing/2014/main" xmlns="" id="{E2398275-1D3D-2C45-90D3-5F745FC612A7}"/>
              </a:ext>
            </a:extLst>
          </p:cNvPr>
          <p:cNvSpPr txBox="1"/>
          <p:nvPr/>
        </p:nvSpPr>
        <p:spPr>
          <a:xfrm>
            <a:off x="1265317" y="4028176"/>
            <a:ext cx="9971467" cy="320601"/>
          </a:xfrm>
          <a:prstGeom prst="rect">
            <a:avLst/>
          </a:prstGeom>
          <a:noFill/>
          <a:ln>
            <a:solidFill>
              <a:srgbClr val="08A9E2"/>
            </a:solidFill>
          </a:ln>
        </p:spPr>
        <p:txBody>
          <a:bodyPr wrap="square" rtlCol="0">
            <a:spAutoFit/>
          </a:bodyPr>
          <a:lstStyle/>
          <a:p>
            <a:pPr marL="177796" indent="-177796">
              <a:lnSpc>
                <a:spcPts val="1800"/>
              </a:lnSpc>
              <a:buFont typeface="Arial" pitchFamily="34" charset="0"/>
              <a:buChar char="•"/>
            </a:pPr>
            <a:r>
              <a:rPr lang="en-IN" altLang="en-GB" sz="1400" dirty="0">
                <a:solidFill>
                  <a:schemeClr val="bg2">
                    <a:lumMod val="10000"/>
                  </a:schemeClr>
                </a:solidFill>
              </a:rPr>
              <a:t>New releases of the product are qualified with the latest versions of Oracle, WebLogic and WebSphere</a:t>
            </a:r>
          </a:p>
        </p:txBody>
      </p:sp>
      <p:sp>
        <p:nvSpPr>
          <p:cNvPr id="29" name="Oval 28">
            <a:extLst>
              <a:ext uri="{FF2B5EF4-FFF2-40B4-BE49-F238E27FC236}">
                <a16:creationId xmlns:a16="http://schemas.microsoft.com/office/drawing/2014/main" xmlns="" id="{CF816244-4FC4-0145-B272-89D80DCCD589}"/>
              </a:ext>
            </a:extLst>
          </p:cNvPr>
          <p:cNvSpPr/>
          <p:nvPr/>
        </p:nvSpPr>
        <p:spPr bwMode="gray">
          <a:xfrm>
            <a:off x="813980" y="4601505"/>
            <a:ext cx="365712" cy="365845"/>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e</a:t>
            </a:r>
          </a:p>
        </p:txBody>
      </p:sp>
      <p:sp>
        <p:nvSpPr>
          <p:cNvPr id="30" name="Rectangle 29">
            <a:extLst>
              <a:ext uri="{FF2B5EF4-FFF2-40B4-BE49-F238E27FC236}">
                <a16:creationId xmlns:a16="http://schemas.microsoft.com/office/drawing/2014/main" xmlns="" id="{8B68BF97-FB18-7647-8A18-FC23A60B40A5}"/>
              </a:ext>
            </a:extLst>
          </p:cNvPr>
          <p:cNvSpPr/>
          <p:nvPr/>
        </p:nvSpPr>
        <p:spPr>
          <a:xfrm>
            <a:off x="1179692" y="4615112"/>
            <a:ext cx="10057091" cy="338632"/>
          </a:xfrm>
          <a:prstGeom prst="rect">
            <a:avLst/>
          </a:prstGeom>
        </p:spPr>
        <p:txBody>
          <a:bodyPr wrap="square">
            <a:spAutoFit/>
          </a:bodyPr>
          <a:lstStyle/>
          <a:p>
            <a:pPr algn="just">
              <a:spcAft>
                <a:spcPts val="400"/>
              </a:spcAft>
            </a:pPr>
            <a:r>
              <a:rPr lang="en-US" sz="1600" i="1" dirty="0"/>
              <a:t>Approach to data changes</a:t>
            </a:r>
          </a:p>
        </p:txBody>
      </p:sp>
      <p:sp>
        <p:nvSpPr>
          <p:cNvPr id="31" name="TextBox 17">
            <a:extLst>
              <a:ext uri="{FF2B5EF4-FFF2-40B4-BE49-F238E27FC236}">
                <a16:creationId xmlns:a16="http://schemas.microsoft.com/office/drawing/2014/main" xmlns="" id="{2C2253B3-6447-1B43-B2FF-D00F28A81086}"/>
              </a:ext>
            </a:extLst>
          </p:cNvPr>
          <p:cNvSpPr txBox="1"/>
          <p:nvPr/>
        </p:nvSpPr>
        <p:spPr>
          <a:xfrm>
            <a:off x="1265317" y="4967350"/>
            <a:ext cx="9971467" cy="782265"/>
          </a:xfrm>
          <a:prstGeom prst="rect">
            <a:avLst/>
          </a:prstGeom>
          <a:noFill/>
          <a:ln>
            <a:solidFill>
              <a:srgbClr val="08A9E2"/>
            </a:solidFill>
          </a:ln>
        </p:spPr>
        <p:txBody>
          <a:bodyPr wrap="square" rtlCol="0">
            <a:spAutoFit/>
          </a:bodyPr>
          <a:lstStyle/>
          <a:p>
            <a:pPr marL="177796" indent="-177796">
              <a:lnSpc>
                <a:spcPts val="1800"/>
              </a:lnSpc>
              <a:buFont typeface="Arial" pitchFamily="34" charset="0"/>
              <a:buChar char="•"/>
            </a:pPr>
            <a:r>
              <a:rPr lang="en-IN" altLang="en-GB" sz="1400" dirty="0">
                <a:solidFill>
                  <a:schemeClr val="bg2">
                    <a:lumMod val="10000"/>
                  </a:schemeClr>
                </a:solidFill>
              </a:rPr>
              <a:t>Database modifications are supplied in the form of an upgrade and rollback script.</a:t>
            </a:r>
          </a:p>
          <a:p>
            <a:pPr marL="177796" indent="-177796">
              <a:lnSpc>
                <a:spcPts val="1800"/>
              </a:lnSpc>
              <a:buFont typeface="Arial" pitchFamily="34" charset="0"/>
              <a:buChar char="•"/>
            </a:pPr>
            <a:r>
              <a:rPr lang="en-IN" altLang="en-GB" sz="1400" dirty="0">
                <a:solidFill>
                  <a:schemeClr val="bg2">
                    <a:lumMod val="10000"/>
                  </a:schemeClr>
                </a:solidFill>
              </a:rPr>
              <a:t>The upgrade script will make backups where needed and changes data structures. In case of issue, the rollback script provides the option to restore the structure and modified data to the previous state</a:t>
            </a:r>
          </a:p>
        </p:txBody>
      </p:sp>
      <p:sp>
        <p:nvSpPr>
          <p:cNvPr id="14" name="Slide Number Placeholder 15"/>
          <p:cNvSpPr>
            <a:spLocks noGrp="1"/>
          </p:cNvSpPr>
          <p:nvPr>
            <p:ph type="sldNum" sz="quarter" idx="4294967295"/>
          </p:nvPr>
        </p:nvSpPr>
        <p:spPr>
          <a:xfrm>
            <a:off x="11352327" y="6494384"/>
            <a:ext cx="740683" cy="365210"/>
          </a:xfrm>
          <a:prstGeom prst="rect">
            <a:avLst/>
          </a:prstGeom>
        </p:spPr>
        <p:txBody>
          <a:bodyPr/>
          <a:lstStyle/>
          <a:p>
            <a:pPr algn="r"/>
            <a:fld id="{BD0A059D-5462-6142-A847-F6766EF5978B}" type="slidenum">
              <a:rPr lang="en-US" sz="1200" smtClean="0">
                <a:solidFill>
                  <a:srgbClr val="676767"/>
                </a:solidFill>
              </a:rPr>
              <a:pPr algn="r"/>
              <a:t>7</a:t>
            </a:fld>
            <a:endParaRPr lang="en-US" sz="1200" dirty="0">
              <a:solidFill>
                <a:srgbClr val="676767"/>
              </a:solidFill>
            </a:endParaRPr>
          </a:p>
        </p:txBody>
      </p:sp>
    </p:spTree>
    <p:extLst>
      <p:ext uri="{BB962C8B-B14F-4D97-AF65-F5344CB8AC3E}">
        <p14:creationId xmlns="" xmlns:p14="http://schemas.microsoft.com/office/powerpoint/2010/main" val="216347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2467113" y="1143265"/>
            <a:ext cx="2393221" cy="3696556"/>
            <a:chOff x="1481450" y="1221550"/>
            <a:chExt cx="1642750" cy="2043175"/>
          </a:xfrm>
        </p:grpSpPr>
        <p:sp>
          <p:nvSpPr>
            <p:cNvPr id="12" name="Rounded Rectangle 11"/>
            <p:cNvSpPr/>
            <p:nvPr/>
          </p:nvSpPr>
          <p:spPr>
            <a:xfrm>
              <a:off x="1481450" y="1221550"/>
              <a:ext cx="1642750" cy="2043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03319" y="1239873"/>
              <a:ext cx="362053" cy="161610"/>
            </a:xfrm>
            <a:prstGeom prst="rect">
              <a:avLst/>
            </a:prstGeom>
            <a:noFill/>
          </p:spPr>
          <p:txBody>
            <a:bodyPr wrap="none" rtlCol="0">
              <a:spAutoFit/>
            </a:bodyPr>
            <a:lstStyle/>
            <a:p>
              <a:r>
                <a:rPr lang="en-US" sz="1300" dirty="0" smtClean="0"/>
                <a:t>CBX</a:t>
              </a:r>
              <a:endParaRPr lang="en-US" sz="1300" dirty="0"/>
            </a:p>
          </p:txBody>
        </p:sp>
      </p:grpSp>
      <p:sp>
        <p:nvSpPr>
          <p:cNvPr id="6147" name="Rectangle 3"/>
          <p:cNvSpPr>
            <a:spLocks noChangeArrowheads="1"/>
          </p:cNvSpPr>
          <p:nvPr/>
        </p:nvSpPr>
        <p:spPr bwMode="auto">
          <a:xfrm>
            <a:off x="138234" y="24999"/>
            <a:ext cx="5647229" cy="495319"/>
          </a:xfrm>
          <a:prstGeom prst="rect">
            <a:avLst/>
          </a:prstGeom>
          <a:noFill/>
          <a:ln w="9525">
            <a:noFill/>
            <a:miter lim="800000"/>
            <a:headEnd/>
            <a:tailEnd/>
          </a:ln>
        </p:spPr>
        <p:txBody>
          <a:bodyPr vert="horz" lIns="104287" tIns="52144" rIns="104287" bIns="52144" rtlCol="0" anchor="ctr">
            <a:normAutofit lnSpcReduction="10000"/>
          </a:bodyPr>
          <a:lstStyle/>
          <a:p>
            <a:pPr>
              <a:spcBef>
                <a:spcPct val="0"/>
              </a:spcBef>
            </a:pPr>
            <a:r>
              <a:rPr lang="en-US" sz="2700" b="1" dirty="0" smtClean="0">
                <a:solidFill>
                  <a:srgbClr val="00B0F0"/>
                </a:solidFill>
                <a:latin typeface="+mj-lt"/>
                <a:ea typeface="+mj-ea"/>
                <a:cs typeface="+mj-cs"/>
              </a:rPr>
              <a:t>Single Instance, Multi Country</a:t>
            </a:r>
            <a:endParaRPr lang="en-US" sz="2700" b="1" dirty="0">
              <a:solidFill>
                <a:srgbClr val="00B0F0"/>
              </a:solidFill>
              <a:latin typeface="+mj-lt"/>
              <a:ea typeface="+mj-ea"/>
              <a:cs typeface="+mj-cs"/>
            </a:endParaRPr>
          </a:p>
        </p:txBody>
      </p:sp>
      <p:grpSp>
        <p:nvGrpSpPr>
          <p:cNvPr id="3" name="Group 8"/>
          <p:cNvGrpSpPr/>
          <p:nvPr/>
        </p:nvGrpSpPr>
        <p:grpSpPr>
          <a:xfrm>
            <a:off x="101587" y="1688672"/>
            <a:ext cx="1625389" cy="519665"/>
            <a:chOff x="6477000" y="2004828"/>
            <a:chExt cx="1219200" cy="519544"/>
          </a:xfrm>
        </p:grpSpPr>
        <p:sp>
          <p:nvSpPr>
            <p:cNvPr id="6" name="Rounded Rectangle 5"/>
            <p:cNvSpPr/>
            <p:nvPr/>
          </p:nvSpPr>
          <p:spPr>
            <a:xfrm>
              <a:off x="6477000" y="2004828"/>
              <a:ext cx="1219200" cy="519544"/>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Corporate Users</a:t>
              </a:r>
              <a:endParaRPr lang="en-US" sz="1200" dirty="0">
                <a:solidFill>
                  <a:schemeClr val="tx1"/>
                </a:solidFill>
              </a:endParaRPr>
            </a:p>
          </p:txBody>
        </p:sp>
        <p:pic>
          <p:nvPicPr>
            <p:cNvPr id="28" name="Picture 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500750" y="2045462"/>
              <a:ext cx="24765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 name="Group 7"/>
          <p:cNvGrpSpPr/>
          <p:nvPr/>
        </p:nvGrpSpPr>
        <p:grpSpPr>
          <a:xfrm>
            <a:off x="2844436" y="1593011"/>
            <a:ext cx="1914312" cy="467085"/>
            <a:chOff x="3977864" y="1402522"/>
            <a:chExt cx="1435921" cy="466977"/>
          </a:xfrm>
        </p:grpSpPr>
        <p:sp>
          <p:nvSpPr>
            <p:cNvPr id="7" name="Rounded Rectangle 6"/>
            <p:cNvSpPr/>
            <p:nvPr/>
          </p:nvSpPr>
          <p:spPr>
            <a:xfrm>
              <a:off x="3977864" y="1402522"/>
              <a:ext cx="1435921" cy="4669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Account Services</a:t>
              </a:r>
              <a:endParaRPr lang="en-US" sz="1200" dirty="0">
                <a:solidFill>
                  <a:schemeClr val="tx1"/>
                </a:solidFill>
              </a:endParaRPr>
            </a:p>
          </p:txBody>
        </p:sp>
        <p:pic>
          <p:nvPicPr>
            <p:cNvPr id="29"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5" name="Group 31"/>
          <p:cNvGrpSpPr/>
          <p:nvPr/>
        </p:nvGrpSpPr>
        <p:grpSpPr>
          <a:xfrm>
            <a:off x="2823820" y="2114656"/>
            <a:ext cx="1914312" cy="458445"/>
            <a:chOff x="3977864" y="1402522"/>
            <a:chExt cx="1435921" cy="514352"/>
          </a:xfrm>
        </p:grpSpPr>
        <p:sp>
          <p:nvSpPr>
            <p:cNvPr id="33" name="Rounded Rectangle 32"/>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Payment Services</a:t>
              </a:r>
              <a:endParaRPr lang="en-US" sz="1200" dirty="0">
                <a:solidFill>
                  <a:schemeClr val="tx1"/>
                </a:solidFill>
              </a:endParaRPr>
            </a:p>
          </p:txBody>
        </p:sp>
        <p:pic>
          <p:nvPicPr>
            <p:cNvPr id="34"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8" name="Group 35"/>
          <p:cNvGrpSpPr/>
          <p:nvPr/>
        </p:nvGrpSpPr>
        <p:grpSpPr>
          <a:xfrm>
            <a:off x="101587" y="5499554"/>
            <a:ext cx="1625389" cy="519665"/>
            <a:chOff x="6477000" y="2004828"/>
            <a:chExt cx="1219200" cy="519544"/>
          </a:xfrm>
        </p:grpSpPr>
        <p:sp>
          <p:nvSpPr>
            <p:cNvPr id="37" name="Rounded Rectangle 36"/>
            <p:cNvSpPr/>
            <p:nvPr/>
          </p:nvSpPr>
          <p:spPr>
            <a:xfrm>
              <a:off x="6477000" y="2004828"/>
              <a:ext cx="1219200" cy="519544"/>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Bank Users</a:t>
              </a:r>
              <a:endParaRPr lang="en-US" sz="1200" dirty="0">
                <a:solidFill>
                  <a:schemeClr val="tx1"/>
                </a:solidFill>
              </a:endParaRPr>
            </a:p>
          </p:txBody>
        </p:sp>
        <p:pic>
          <p:nvPicPr>
            <p:cNvPr id="38" name="Picture 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500750" y="2045462"/>
              <a:ext cx="24765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 name="Group 16"/>
          <p:cNvGrpSpPr/>
          <p:nvPr/>
        </p:nvGrpSpPr>
        <p:grpSpPr>
          <a:xfrm>
            <a:off x="5571441" y="1320433"/>
            <a:ext cx="1523802" cy="448580"/>
            <a:chOff x="4038600" y="1327686"/>
            <a:chExt cx="1143000" cy="448476"/>
          </a:xfrm>
        </p:grpSpPr>
        <p:sp>
          <p:nvSpPr>
            <p:cNvPr id="44" name="Rounded Rectangle 43"/>
            <p:cNvSpPr/>
            <p:nvPr/>
          </p:nvSpPr>
          <p:spPr>
            <a:xfrm>
              <a:off x="4038600" y="1327686"/>
              <a:ext cx="1143000" cy="448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CashCore</a:t>
              </a:r>
              <a:endParaRPr lang="en-US" sz="1200" dirty="0"/>
            </a:p>
          </p:txBody>
        </p:sp>
        <p:pic>
          <p:nvPicPr>
            <p:cNvPr id="45"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062350" y="1347850"/>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1" name="Group 47"/>
          <p:cNvGrpSpPr/>
          <p:nvPr/>
        </p:nvGrpSpPr>
        <p:grpSpPr>
          <a:xfrm>
            <a:off x="5571441" y="1830389"/>
            <a:ext cx="1523802" cy="448580"/>
            <a:chOff x="4038600" y="1327686"/>
            <a:chExt cx="1143000" cy="448476"/>
          </a:xfrm>
        </p:grpSpPr>
        <p:sp>
          <p:nvSpPr>
            <p:cNvPr id="49" name="Rounded Rectangle 48"/>
            <p:cNvSpPr/>
            <p:nvPr/>
          </p:nvSpPr>
          <p:spPr>
            <a:xfrm>
              <a:off x="4038600" y="1327686"/>
              <a:ext cx="1143000" cy="448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Payments</a:t>
              </a:r>
              <a:endParaRPr lang="en-US" sz="1200" dirty="0"/>
            </a:p>
          </p:txBody>
        </p:sp>
        <p:pic>
          <p:nvPicPr>
            <p:cNvPr id="50"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062350" y="1347850"/>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 name="Group 50"/>
          <p:cNvGrpSpPr/>
          <p:nvPr/>
        </p:nvGrpSpPr>
        <p:grpSpPr>
          <a:xfrm>
            <a:off x="5571441" y="2340157"/>
            <a:ext cx="1523802" cy="448580"/>
            <a:chOff x="4038600" y="1327686"/>
            <a:chExt cx="1143000" cy="448476"/>
          </a:xfrm>
        </p:grpSpPr>
        <p:sp>
          <p:nvSpPr>
            <p:cNvPr id="52" name="Rounded Rectangle 51"/>
            <p:cNvSpPr/>
            <p:nvPr/>
          </p:nvSpPr>
          <p:spPr>
            <a:xfrm>
              <a:off x="4038600" y="1327686"/>
              <a:ext cx="1143000" cy="448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Liquidity</a:t>
              </a:r>
              <a:endParaRPr lang="en-US" sz="1200" dirty="0"/>
            </a:p>
          </p:txBody>
        </p:sp>
        <p:pic>
          <p:nvPicPr>
            <p:cNvPr id="53"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062350" y="1347850"/>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 name="Group 53"/>
          <p:cNvGrpSpPr/>
          <p:nvPr/>
        </p:nvGrpSpPr>
        <p:grpSpPr>
          <a:xfrm>
            <a:off x="5571441" y="2848125"/>
            <a:ext cx="1523802" cy="448580"/>
            <a:chOff x="4038600" y="1327686"/>
            <a:chExt cx="1143000" cy="448476"/>
          </a:xfrm>
        </p:grpSpPr>
        <p:sp>
          <p:nvSpPr>
            <p:cNvPr id="55" name="Rounded Rectangle 54"/>
            <p:cNvSpPr/>
            <p:nvPr/>
          </p:nvSpPr>
          <p:spPr>
            <a:xfrm>
              <a:off x="4038600" y="1327686"/>
              <a:ext cx="1143000" cy="448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Charges</a:t>
              </a:r>
              <a:endParaRPr lang="en-US" sz="1200" dirty="0"/>
            </a:p>
          </p:txBody>
        </p:sp>
        <p:pic>
          <p:nvPicPr>
            <p:cNvPr id="56"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062350" y="1347850"/>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8" name="Rounded Rectangle 17"/>
          <p:cNvSpPr/>
          <p:nvPr/>
        </p:nvSpPr>
        <p:spPr>
          <a:xfrm>
            <a:off x="5368268" y="1135704"/>
            <a:ext cx="1930149" cy="282005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en-US"/>
          </a:p>
        </p:txBody>
      </p:sp>
      <p:sp>
        <p:nvSpPr>
          <p:cNvPr id="19" name="TextBox 18"/>
          <p:cNvSpPr txBox="1"/>
          <p:nvPr/>
        </p:nvSpPr>
        <p:spPr>
          <a:xfrm>
            <a:off x="5523948" y="995146"/>
            <a:ext cx="1480189" cy="289972"/>
          </a:xfrm>
          <a:prstGeom prst="rect">
            <a:avLst/>
          </a:prstGeom>
          <a:solidFill>
            <a:schemeClr val="bg1"/>
          </a:solidFill>
        </p:spPr>
        <p:txBody>
          <a:bodyPr wrap="none" lIns="104287" tIns="52144" rIns="104287" bIns="52144" rtlCol="0">
            <a:spAutoFit/>
          </a:bodyPr>
          <a:lstStyle/>
          <a:p>
            <a:r>
              <a:rPr lang="en-US" sz="1200" dirty="0" smtClean="0"/>
              <a:t>Product Processor</a:t>
            </a:r>
            <a:endParaRPr lang="en-US" sz="1200" dirty="0"/>
          </a:p>
        </p:txBody>
      </p:sp>
      <p:grpSp>
        <p:nvGrpSpPr>
          <p:cNvPr id="15" name="Group 21"/>
          <p:cNvGrpSpPr/>
          <p:nvPr/>
        </p:nvGrpSpPr>
        <p:grpSpPr>
          <a:xfrm>
            <a:off x="2562099" y="5008945"/>
            <a:ext cx="2095061" cy="547383"/>
            <a:chOff x="1781300" y="3796144"/>
            <a:chExt cx="1571500" cy="547256"/>
          </a:xfrm>
        </p:grpSpPr>
        <p:sp>
          <p:nvSpPr>
            <p:cNvPr id="20" name="Rounded Rectangle 19"/>
            <p:cNvSpPr/>
            <p:nvPr/>
          </p:nvSpPr>
          <p:spPr>
            <a:xfrm>
              <a:off x="1781300" y="3796144"/>
              <a:ext cx="1571500" cy="54725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ARX </a:t>
              </a:r>
            </a:p>
            <a:p>
              <a:pPr algn="ctr"/>
              <a:r>
                <a:rPr lang="en-US" sz="1200" dirty="0" smtClean="0"/>
                <a:t>( Integrated Security )</a:t>
              </a:r>
              <a:endParaRPr lang="en-US" sz="1200" dirty="0"/>
            </a:p>
          </p:txBody>
        </p:sp>
        <p:pic>
          <p:nvPicPr>
            <p:cNvPr id="60" name="Picture 1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819775" y="3841356"/>
              <a:ext cx="247650" cy="238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5" name="Rounded Rectangle 24"/>
          <p:cNvSpPr/>
          <p:nvPr/>
        </p:nvSpPr>
        <p:spPr>
          <a:xfrm>
            <a:off x="2219079" y="907052"/>
            <a:ext cx="6603140" cy="48903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en-US"/>
          </a:p>
        </p:txBody>
      </p:sp>
      <p:grpSp>
        <p:nvGrpSpPr>
          <p:cNvPr id="16" name="Group 30"/>
          <p:cNvGrpSpPr/>
          <p:nvPr/>
        </p:nvGrpSpPr>
        <p:grpSpPr>
          <a:xfrm>
            <a:off x="7806351" y="1256817"/>
            <a:ext cx="609521" cy="3156246"/>
            <a:chOff x="5715000" y="1264085"/>
            <a:chExt cx="457200" cy="3155515"/>
          </a:xfrm>
          <a:solidFill>
            <a:schemeClr val="bg1">
              <a:lumMod val="50000"/>
            </a:schemeClr>
          </a:solidFill>
        </p:grpSpPr>
        <p:sp>
          <p:nvSpPr>
            <p:cNvPr id="30" name="Rounded Rectangle 29"/>
            <p:cNvSpPr/>
            <p:nvPr/>
          </p:nvSpPr>
          <p:spPr>
            <a:xfrm>
              <a:off x="5715000" y="1264085"/>
              <a:ext cx="457200" cy="31555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solidFill>
                    <a:schemeClr val="tx1"/>
                  </a:solidFill>
                </a:rPr>
                <a:t>FT Message Hub </a:t>
              </a:r>
            </a:p>
            <a:p>
              <a:pPr algn="ctr"/>
              <a:r>
                <a:rPr lang="en-US" sz="1200" dirty="0" smtClean="0">
                  <a:solidFill>
                    <a:schemeClr val="tx1"/>
                  </a:solidFill>
                </a:rPr>
                <a:t>(GTB Middleware)</a:t>
              </a:r>
              <a:endParaRPr lang="en-US" sz="1200" dirty="0">
                <a:solidFill>
                  <a:schemeClr val="tx1"/>
                </a:solidFill>
              </a:endParaRPr>
            </a:p>
          </p:txBody>
        </p:sp>
        <p:pic>
          <p:nvPicPr>
            <p:cNvPr id="65" name="Picture 1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732058" y="1300472"/>
              <a:ext cx="247650" cy="238125"/>
            </a:xfrm>
            <a:prstGeom prst="rect">
              <a:avLst/>
            </a:prstGeom>
            <a:grp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42" name="Elbow Connector 41"/>
          <p:cNvCxnSpPr>
            <a:stCxn id="6" idx="3"/>
            <a:endCxn id="12" idx="1"/>
          </p:cNvCxnSpPr>
          <p:nvPr/>
        </p:nvCxnSpPr>
        <p:spPr>
          <a:xfrm>
            <a:off x="1726976" y="1948505"/>
            <a:ext cx="740137" cy="1043038"/>
          </a:xfrm>
          <a:prstGeom prst="bentConnector3">
            <a:avLst/>
          </a:prstGeom>
          <a:ln>
            <a:prstDash val="sysDash"/>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7" idx="3"/>
            <a:endCxn id="20" idx="1"/>
          </p:cNvCxnSpPr>
          <p:nvPr/>
        </p:nvCxnSpPr>
        <p:spPr>
          <a:xfrm flipV="1">
            <a:off x="1726976" y="5282636"/>
            <a:ext cx="835125" cy="476750"/>
          </a:xfrm>
          <a:prstGeom prst="bentConnector3">
            <a:avLst/>
          </a:prstGeom>
          <a:ln>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2381638" y="2889939"/>
            <a:ext cx="535595" cy="289972"/>
          </a:xfrm>
          <a:prstGeom prst="rect">
            <a:avLst/>
          </a:prstGeom>
          <a:noFill/>
        </p:spPr>
        <p:txBody>
          <a:bodyPr wrap="none" lIns="104287" tIns="52144" rIns="104287" bIns="52144" rtlCol="0">
            <a:spAutoFit/>
          </a:bodyPr>
          <a:lstStyle/>
          <a:p>
            <a:r>
              <a:rPr lang="en-US" sz="1200" dirty="0" smtClean="0"/>
              <a:t>SSO</a:t>
            </a:r>
            <a:endParaRPr lang="en-US" sz="1200" dirty="0"/>
          </a:p>
        </p:txBody>
      </p:sp>
      <p:cxnSp>
        <p:nvCxnSpPr>
          <p:cNvPr id="66" name="Elbow Connector 65"/>
          <p:cNvCxnSpPr>
            <a:stCxn id="6" idx="2"/>
            <a:endCxn id="20" idx="1"/>
          </p:cNvCxnSpPr>
          <p:nvPr/>
        </p:nvCxnSpPr>
        <p:spPr>
          <a:xfrm rot="16200000" flipH="1">
            <a:off x="201040" y="2921577"/>
            <a:ext cx="3074300" cy="1647819"/>
          </a:xfrm>
          <a:prstGeom prst="bentConnector2">
            <a:avLst/>
          </a:prstGeom>
          <a:ln>
            <a:prstDash val="sysDash"/>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17" name="Group 80"/>
          <p:cNvGrpSpPr/>
          <p:nvPr/>
        </p:nvGrpSpPr>
        <p:grpSpPr>
          <a:xfrm>
            <a:off x="9126978" y="1256817"/>
            <a:ext cx="609521" cy="3156246"/>
            <a:chOff x="5715000" y="1264085"/>
            <a:chExt cx="457200" cy="3155515"/>
          </a:xfrm>
          <a:solidFill>
            <a:schemeClr val="bg1">
              <a:lumMod val="50000"/>
            </a:schemeClr>
          </a:solidFill>
        </p:grpSpPr>
        <p:sp>
          <p:nvSpPr>
            <p:cNvPr id="82" name="Rounded Rectangle 81"/>
            <p:cNvSpPr/>
            <p:nvPr/>
          </p:nvSpPr>
          <p:spPr>
            <a:xfrm>
              <a:off x="5715000" y="1264085"/>
              <a:ext cx="457200" cy="31555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solidFill>
                    <a:schemeClr val="tx1"/>
                  </a:solidFill>
                </a:rPr>
                <a:t>Bank Middleware / ESB</a:t>
              </a:r>
            </a:p>
          </p:txBody>
        </p:sp>
        <p:pic>
          <p:nvPicPr>
            <p:cNvPr id="83" name="Picture 1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732058" y="1300472"/>
              <a:ext cx="247650" cy="238125"/>
            </a:xfrm>
            <a:prstGeom prst="rect">
              <a:avLst/>
            </a:prstGeom>
            <a:grp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69" name="Elbow Connector 68"/>
          <p:cNvCxnSpPr>
            <a:stCxn id="12" idx="3"/>
            <a:endCxn id="18" idx="1"/>
          </p:cNvCxnSpPr>
          <p:nvPr/>
        </p:nvCxnSpPr>
        <p:spPr>
          <a:xfrm flipV="1">
            <a:off x="4860334" y="2545731"/>
            <a:ext cx="507934" cy="445812"/>
          </a:xfrm>
          <a:prstGeom prst="bentConnector3">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20" idx="3"/>
            <a:endCxn id="18" idx="2"/>
          </p:cNvCxnSpPr>
          <p:nvPr/>
        </p:nvCxnSpPr>
        <p:spPr>
          <a:xfrm flipV="1">
            <a:off x="4657160" y="3955757"/>
            <a:ext cx="1676182" cy="1326879"/>
          </a:xfrm>
          <a:prstGeom prst="bentConnector2">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8" idx="3"/>
            <a:endCxn id="30" idx="1"/>
          </p:cNvCxnSpPr>
          <p:nvPr/>
        </p:nvCxnSpPr>
        <p:spPr>
          <a:xfrm>
            <a:off x="7298417" y="2545731"/>
            <a:ext cx="507934" cy="289210"/>
          </a:xfrm>
          <a:prstGeom prst="bentConnector3">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30" idx="3"/>
            <a:endCxn id="82" idx="1"/>
          </p:cNvCxnSpPr>
          <p:nvPr/>
        </p:nvCxnSpPr>
        <p:spPr>
          <a:xfrm>
            <a:off x="8415871" y="2834941"/>
            <a:ext cx="711108" cy="12703"/>
          </a:xfrm>
          <a:prstGeom prst="bentConnector3">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071685" y="774060"/>
            <a:ext cx="2075304" cy="289972"/>
          </a:xfrm>
          <a:prstGeom prst="rect">
            <a:avLst/>
          </a:prstGeom>
          <a:solidFill>
            <a:schemeClr val="bg1"/>
          </a:solidFill>
        </p:spPr>
        <p:txBody>
          <a:bodyPr wrap="none" lIns="104287" tIns="52144" rIns="104287" bIns="52144" rtlCol="0">
            <a:spAutoFit/>
          </a:bodyPr>
          <a:lstStyle/>
          <a:p>
            <a:r>
              <a:rPr lang="en-US" sz="1200" dirty="0" err="1" smtClean="0"/>
              <a:t>iGTB</a:t>
            </a:r>
            <a:r>
              <a:rPr lang="en-US" sz="1200" dirty="0" smtClean="0"/>
              <a:t> Solution Components</a:t>
            </a:r>
            <a:endParaRPr lang="en-US" sz="1200" dirty="0"/>
          </a:p>
        </p:txBody>
      </p:sp>
      <p:sp>
        <p:nvSpPr>
          <p:cNvPr id="76" name="Rounded Rectangle 75"/>
          <p:cNvSpPr/>
          <p:nvPr/>
        </p:nvSpPr>
        <p:spPr>
          <a:xfrm>
            <a:off x="10224957" y="652941"/>
            <a:ext cx="1895534" cy="58706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en-US" dirty="0"/>
          </a:p>
        </p:txBody>
      </p:sp>
      <p:pic>
        <p:nvPicPr>
          <p:cNvPr id="94"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355252" y="752050"/>
            <a:ext cx="330157" cy="2477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10596687" y="747737"/>
            <a:ext cx="1365149" cy="289972"/>
          </a:xfrm>
          <a:prstGeom prst="rect">
            <a:avLst/>
          </a:prstGeom>
          <a:noFill/>
        </p:spPr>
        <p:txBody>
          <a:bodyPr wrap="none" lIns="104287" tIns="52144" rIns="104287" bIns="52144" rtlCol="0">
            <a:spAutoFit/>
          </a:bodyPr>
          <a:lstStyle/>
          <a:p>
            <a:r>
              <a:rPr lang="en-US" sz="1200" dirty="0" err="1" smtClean="0"/>
              <a:t>Mashreq</a:t>
            </a:r>
            <a:r>
              <a:rPr lang="en-US" sz="1200" dirty="0" smtClean="0"/>
              <a:t> System</a:t>
            </a:r>
            <a:endParaRPr lang="en-US" sz="1200" dirty="0"/>
          </a:p>
        </p:txBody>
      </p:sp>
      <p:grpSp>
        <p:nvGrpSpPr>
          <p:cNvPr id="21" name="Group 95"/>
          <p:cNvGrpSpPr/>
          <p:nvPr/>
        </p:nvGrpSpPr>
        <p:grpSpPr>
          <a:xfrm>
            <a:off x="10346022" y="5200986"/>
            <a:ext cx="1657050" cy="362903"/>
            <a:chOff x="3977864" y="1402522"/>
            <a:chExt cx="1435921" cy="514352"/>
          </a:xfrm>
        </p:grpSpPr>
        <p:sp>
          <p:nvSpPr>
            <p:cNvPr id="97" name="Rounded Rectangle 96"/>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UAE Treasury</a:t>
              </a:r>
              <a:endParaRPr lang="en-US" sz="1200" dirty="0">
                <a:solidFill>
                  <a:schemeClr val="tx1"/>
                </a:solidFill>
              </a:endParaRPr>
            </a:p>
          </p:txBody>
        </p:sp>
        <p:pic>
          <p:nvPicPr>
            <p:cNvPr id="98"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2" name="Group 98"/>
          <p:cNvGrpSpPr/>
          <p:nvPr/>
        </p:nvGrpSpPr>
        <p:grpSpPr>
          <a:xfrm>
            <a:off x="10330190" y="2417825"/>
            <a:ext cx="1657050" cy="396118"/>
            <a:chOff x="3977864" y="1402522"/>
            <a:chExt cx="1435921" cy="514352"/>
          </a:xfrm>
        </p:grpSpPr>
        <p:sp>
          <p:nvSpPr>
            <p:cNvPr id="100" name="Rounded Rectangle 99"/>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Kuwait Core</a:t>
              </a:r>
              <a:endParaRPr lang="en-US" sz="1200" dirty="0">
                <a:solidFill>
                  <a:schemeClr val="tx1"/>
                </a:solidFill>
              </a:endParaRPr>
            </a:p>
          </p:txBody>
        </p:sp>
        <p:pic>
          <p:nvPicPr>
            <p:cNvPr id="101"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3" name="Group 101"/>
          <p:cNvGrpSpPr/>
          <p:nvPr/>
        </p:nvGrpSpPr>
        <p:grpSpPr>
          <a:xfrm>
            <a:off x="10334938" y="1965658"/>
            <a:ext cx="1657050" cy="396118"/>
            <a:chOff x="3977864" y="1402522"/>
            <a:chExt cx="1435921" cy="514352"/>
          </a:xfrm>
        </p:grpSpPr>
        <p:sp>
          <p:nvSpPr>
            <p:cNvPr id="103" name="Rounded Rectangle 102"/>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Bahrain Core</a:t>
              </a:r>
              <a:endParaRPr lang="en-US" sz="1200" dirty="0">
                <a:solidFill>
                  <a:schemeClr val="tx1"/>
                </a:solidFill>
              </a:endParaRPr>
            </a:p>
          </p:txBody>
        </p:sp>
        <p:pic>
          <p:nvPicPr>
            <p:cNvPr id="104"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4" name="Group 104"/>
          <p:cNvGrpSpPr/>
          <p:nvPr/>
        </p:nvGrpSpPr>
        <p:grpSpPr>
          <a:xfrm>
            <a:off x="10330190" y="1091443"/>
            <a:ext cx="1657050" cy="396118"/>
            <a:chOff x="3977864" y="1402522"/>
            <a:chExt cx="1435921" cy="514352"/>
          </a:xfrm>
        </p:grpSpPr>
        <p:sp>
          <p:nvSpPr>
            <p:cNvPr id="106" name="Rounded Rectangle 105"/>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err="1" smtClean="0">
                  <a:solidFill>
                    <a:schemeClr val="tx1"/>
                  </a:solidFill>
                </a:rPr>
                <a:t>UAECore</a:t>
              </a:r>
              <a:endParaRPr lang="en-US" sz="1200" dirty="0">
                <a:solidFill>
                  <a:schemeClr val="tx1"/>
                </a:solidFill>
              </a:endParaRPr>
            </a:p>
          </p:txBody>
        </p:sp>
        <p:pic>
          <p:nvPicPr>
            <p:cNvPr id="107"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48873"/>
              <a:ext cx="228600" cy="2476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79" name="Elbow Connector 78"/>
          <p:cNvCxnSpPr>
            <a:stCxn id="82" idx="3"/>
            <a:endCxn id="76" idx="1"/>
          </p:cNvCxnSpPr>
          <p:nvPr/>
        </p:nvCxnSpPr>
        <p:spPr>
          <a:xfrm>
            <a:off x="9736499" y="2834940"/>
            <a:ext cx="488456" cy="753349"/>
          </a:xfrm>
          <a:prstGeom prst="bentConnector3">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26" name="Group 73"/>
          <p:cNvGrpSpPr/>
          <p:nvPr/>
        </p:nvGrpSpPr>
        <p:grpSpPr>
          <a:xfrm>
            <a:off x="2828599" y="2619472"/>
            <a:ext cx="1914312" cy="461823"/>
            <a:chOff x="3977864" y="1402522"/>
            <a:chExt cx="1435921" cy="514352"/>
          </a:xfrm>
        </p:grpSpPr>
        <p:sp>
          <p:nvSpPr>
            <p:cNvPr id="78" name="Rounded Rectangle 77"/>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Liquidity Services</a:t>
              </a:r>
              <a:endParaRPr lang="en-US" sz="1200" dirty="0">
                <a:solidFill>
                  <a:schemeClr val="tx1"/>
                </a:solidFill>
              </a:endParaRPr>
            </a:p>
          </p:txBody>
        </p:sp>
        <p:pic>
          <p:nvPicPr>
            <p:cNvPr id="80"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7" name="Group 83"/>
          <p:cNvGrpSpPr/>
          <p:nvPr/>
        </p:nvGrpSpPr>
        <p:grpSpPr>
          <a:xfrm>
            <a:off x="2828599" y="3117363"/>
            <a:ext cx="1914312" cy="461823"/>
            <a:chOff x="3977864" y="1402522"/>
            <a:chExt cx="1435921" cy="514352"/>
          </a:xfrm>
        </p:grpSpPr>
        <p:sp>
          <p:nvSpPr>
            <p:cNvPr id="85" name="Rounded Rectangle 84"/>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Collection &amp; Receivable Services</a:t>
              </a:r>
              <a:endParaRPr lang="en-US" sz="1200" dirty="0">
                <a:solidFill>
                  <a:schemeClr val="tx1"/>
                </a:solidFill>
              </a:endParaRPr>
            </a:p>
          </p:txBody>
        </p:sp>
        <p:pic>
          <p:nvPicPr>
            <p:cNvPr id="86"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1" name="Group 86"/>
          <p:cNvGrpSpPr/>
          <p:nvPr/>
        </p:nvGrpSpPr>
        <p:grpSpPr>
          <a:xfrm>
            <a:off x="2828599" y="3622614"/>
            <a:ext cx="1914312" cy="461823"/>
            <a:chOff x="3977864" y="1402522"/>
            <a:chExt cx="1435921" cy="514352"/>
          </a:xfrm>
        </p:grpSpPr>
        <p:sp>
          <p:nvSpPr>
            <p:cNvPr id="88" name="Rounded Rectangle 87"/>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Trade Services</a:t>
              </a:r>
              <a:endParaRPr lang="en-US" sz="1200" dirty="0">
                <a:solidFill>
                  <a:schemeClr val="tx1"/>
                </a:solidFill>
              </a:endParaRPr>
            </a:p>
          </p:txBody>
        </p:sp>
        <p:pic>
          <p:nvPicPr>
            <p:cNvPr id="89"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2" name="Group 90"/>
          <p:cNvGrpSpPr/>
          <p:nvPr/>
        </p:nvGrpSpPr>
        <p:grpSpPr>
          <a:xfrm>
            <a:off x="5571441" y="3359693"/>
            <a:ext cx="1523802" cy="448580"/>
            <a:chOff x="4038600" y="1327686"/>
            <a:chExt cx="1143000" cy="448476"/>
          </a:xfrm>
        </p:grpSpPr>
        <p:sp>
          <p:nvSpPr>
            <p:cNvPr id="93" name="Rounded Rectangle 92"/>
            <p:cNvSpPr/>
            <p:nvPr/>
          </p:nvSpPr>
          <p:spPr>
            <a:xfrm>
              <a:off x="4038600" y="1327686"/>
              <a:ext cx="1143000" cy="448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t>Collection &amp; Receivables</a:t>
              </a:r>
              <a:endParaRPr lang="en-US" sz="1200" dirty="0"/>
            </a:p>
          </p:txBody>
        </p:sp>
        <p:pic>
          <p:nvPicPr>
            <p:cNvPr id="95"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062350" y="1347850"/>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08"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590034" y="1300901"/>
            <a:ext cx="330157" cy="2477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5" name="Group 108"/>
          <p:cNvGrpSpPr/>
          <p:nvPr/>
        </p:nvGrpSpPr>
        <p:grpSpPr>
          <a:xfrm>
            <a:off x="2828599" y="4143826"/>
            <a:ext cx="1914312" cy="461823"/>
            <a:chOff x="3977864" y="1402522"/>
            <a:chExt cx="1435921" cy="514352"/>
          </a:xfrm>
        </p:grpSpPr>
        <p:sp>
          <p:nvSpPr>
            <p:cNvPr id="110" name="Rounded Rectangle 109"/>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Treasury Services</a:t>
              </a:r>
              <a:endParaRPr lang="en-US" sz="1200" dirty="0">
                <a:solidFill>
                  <a:schemeClr val="tx1"/>
                </a:solidFill>
              </a:endParaRPr>
            </a:p>
          </p:txBody>
        </p:sp>
        <p:pic>
          <p:nvPicPr>
            <p:cNvPr id="111"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6" name="Group 62"/>
          <p:cNvGrpSpPr/>
          <p:nvPr/>
        </p:nvGrpSpPr>
        <p:grpSpPr>
          <a:xfrm>
            <a:off x="10339421" y="5632835"/>
            <a:ext cx="1657050" cy="805081"/>
            <a:chOff x="7755575" y="3278595"/>
            <a:chExt cx="1242949" cy="804895"/>
          </a:xfrm>
        </p:grpSpPr>
        <p:sp>
          <p:nvSpPr>
            <p:cNvPr id="113" name="Rounded Rectangle 112"/>
            <p:cNvSpPr/>
            <p:nvPr/>
          </p:nvSpPr>
          <p:spPr>
            <a:xfrm>
              <a:off x="7755575" y="3278595"/>
              <a:ext cx="1242949" cy="8048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FX / SMS / Email / Black Shield System</a:t>
              </a:r>
              <a:endParaRPr lang="en-US" sz="1200" dirty="0">
                <a:solidFill>
                  <a:schemeClr val="tx1"/>
                </a:solidFill>
              </a:endParaRPr>
            </a:p>
          </p:txBody>
        </p:sp>
        <p:pic>
          <p:nvPicPr>
            <p:cNvPr id="114"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798720" y="3312287"/>
              <a:ext cx="197879" cy="1746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9" name="Group 116"/>
          <p:cNvGrpSpPr/>
          <p:nvPr/>
        </p:nvGrpSpPr>
        <p:grpSpPr>
          <a:xfrm>
            <a:off x="10323591" y="1533720"/>
            <a:ext cx="1657050" cy="396118"/>
            <a:chOff x="3977864" y="1402522"/>
            <a:chExt cx="1435921" cy="514352"/>
          </a:xfrm>
        </p:grpSpPr>
        <p:sp>
          <p:nvSpPr>
            <p:cNvPr id="118" name="Rounded Rectangle 117"/>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Qatar Core</a:t>
              </a:r>
              <a:endParaRPr lang="en-US" sz="1200" dirty="0">
                <a:solidFill>
                  <a:schemeClr val="tx1"/>
                </a:solidFill>
              </a:endParaRPr>
            </a:p>
          </p:txBody>
        </p:sp>
        <p:pic>
          <p:nvPicPr>
            <p:cNvPr id="119"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48873"/>
              <a:ext cx="228600" cy="2476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0" name="Group 45"/>
          <p:cNvGrpSpPr/>
          <p:nvPr/>
        </p:nvGrpSpPr>
        <p:grpSpPr>
          <a:xfrm>
            <a:off x="2539670" y="5944976"/>
            <a:ext cx="6901965" cy="880858"/>
            <a:chOff x="4038600" y="4398588"/>
            <a:chExt cx="5177147" cy="880654"/>
          </a:xfrm>
        </p:grpSpPr>
        <p:grpSp>
          <p:nvGrpSpPr>
            <p:cNvPr id="43" name="Group 42"/>
            <p:cNvGrpSpPr/>
            <p:nvPr/>
          </p:nvGrpSpPr>
          <p:grpSpPr>
            <a:xfrm>
              <a:off x="4038600" y="4398588"/>
              <a:ext cx="5177147" cy="880654"/>
              <a:chOff x="4119253" y="4343828"/>
              <a:chExt cx="5177147" cy="935413"/>
            </a:xfrm>
          </p:grpSpPr>
          <p:sp>
            <p:nvSpPr>
              <p:cNvPr id="141" name="Rounded Rectangle 140"/>
              <p:cNvSpPr/>
              <p:nvPr/>
            </p:nvSpPr>
            <p:spPr>
              <a:xfrm>
                <a:off x="4119253" y="4343828"/>
                <a:ext cx="5177147" cy="935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2" name="Picture 1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69488" y="4442912"/>
                <a:ext cx="2476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3" name="TextBox 142"/>
              <p:cNvSpPr txBox="1"/>
              <p:nvPr/>
            </p:nvSpPr>
            <p:spPr>
              <a:xfrm>
                <a:off x="4350588" y="4438601"/>
                <a:ext cx="1043198" cy="294155"/>
              </a:xfrm>
              <a:prstGeom prst="rect">
                <a:avLst/>
              </a:prstGeom>
              <a:noFill/>
            </p:spPr>
            <p:txBody>
              <a:bodyPr wrap="none" rtlCol="0">
                <a:spAutoFit/>
              </a:bodyPr>
              <a:lstStyle/>
              <a:p>
                <a:r>
                  <a:rPr lang="en-US" sz="1200" dirty="0" smtClean="0"/>
                  <a:t>External Interface</a:t>
                </a:r>
                <a:endParaRPr lang="en-US" sz="1200" dirty="0"/>
              </a:p>
            </p:txBody>
          </p:sp>
        </p:grpSp>
        <p:grpSp>
          <p:nvGrpSpPr>
            <p:cNvPr id="46" name="Group 25"/>
            <p:cNvGrpSpPr/>
            <p:nvPr/>
          </p:nvGrpSpPr>
          <p:grpSpPr>
            <a:xfrm>
              <a:off x="7270270" y="4762623"/>
              <a:ext cx="866901" cy="362819"/>
              <a:chOff x="8277099" y="4764130"/>
              <a:chExt cx="866901" cy="362819"/>
            </a:xfrm>
          </p:grpSpPr>
          <p:sp>
            <p:nvSpPr>
              <p:cNvPr id="145" name="Rounded Rectangle 144"/>
              <p:cNvSpPr/>
              <p:nvPr/>
            </p:nvSpPr>
            <p:spPr>
              <a:xfrm>
                <a:off x="8277099" y="4764130"/>
                <a:ext cx="866901" cy="3628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SWIFT</a:t>
                </a:r>
                <a:endParaRPr lang="en-US" sz="1200" dirty="0">
                  <a:solidFill>
                    <a:schemeClr val="tx1"/>
                  </a:solidFill>
                </a:endParaRPr>
              </a:p>
            </p:txBody>
          </p:sp>
          <p:pic>
            <p:nvPicPr>
              <p:cNvPr id="146"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308369" y="4785946"/>
                <a:ext cx="197879" cy="1746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7" name="Group 26"/>
            <p:cNvGrpSpPr/>
            <p:nvPr/>
          </p:nvGrpSpPr>
          <p:grpSpPr>
            <a:xfrm>
              <a:off x="8293925" y="4724400"/>
              <a:ext cx="810724" cy="396026"/>
              <a:chOff x="5073735" y="5350146"/>
              <a:chExt cx="810724" cy="396026"/>
            </a:xfrm>
          </p:grpSpPr>
          <p:sp>
            <p:nvSpPr>
              <p:cNvPr id="148" name="Rounded Rectangle 147"/>
              <p:cNvSpPr/>
              <p:nvPr/>
            </p:nvSpPr>
            <p:spPr>
              <a:xfrm>
                <a:off x="5073735" y="5350146"/>
                <a:ext cx="810724" cy="3960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ICCS</a:t>
                </a:r>
                <a:endParaRPr lang="en-US" sz="1200" dirty="0">
                  <a:solidFill>
                    <a:schemeClr val="tx1"/>
                  </a:solidFill>
                </a:endParaRPr>
              </a:p>
            </p:txBody>
          </p:sp>
          <p:pic>
            <p:nvPicPr>
              <p:cNvPr id="149"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05004" y="5373959"/>
                <a:ext cx="197879" cy="1906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48" name="Group 23"/>
            <p:cNvGrpSpPr/>
            <p:nvPr/>
          </p:nvGrpSpPr>
          <p:grpSpPr>
            <a:xfrm>
              <a:off x="6270076" y="4762623"/>
              <a:ext cx="866788" cy="396026"/>
              <a:chOff x="6877038" y="4747527"/>
              <a:chExt cx="866788" cy="396026"/>
            </a:xfrm>
          </p:grpSpPr>
          <p:sp>
            <p:nvSpPr>
              <p:cNvPr id="151" name="Rounded Rectangle 150"/>
              <p:cNvSpPr/>
              <p:nvPr/>
            </p:nvSpPr>
            <p:spPr>
              <a:xfrm>
                <a:off x="6877038" y="4747527"/>
                <a:ext cx="866788" cy="3960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QATCH</a:t>
                </a:r>
                <a:endParaRPr lang="en-US" sz="1200" dirty="0">
                  <a:solidFill>
                    <a:schemeClr val="tx1"/>
                  </a:solidFill>
                </a:endParaRPr>
              </a:p>
            </p:txBody>
          </p:sp>
          <p:pic>
            <p:nvPicPr>
              <p:cNvPr id="152"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908307" y="4771340"/>
                <a:ext cx="197879" cy="1906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51" name="Group 20"/>
            <p:cNvGrpSpPr/>
            <p:nvPr/>
          </p:nvGrpSpPr>
          <p:grpSpPr>
            <a:xfrm>
              <a:off x="4210063" y="4782227"/>
              <a:ext cx="863671" cy="396026"/>
              <a:chOff x="4210063" y="4782227"/>
              <a:chExt cx="863671" cy="396026"/>
            </a:xfrm>
          </p:grpSpPr>
          <p:sp>
            <p:nvSpPr>
              <p:cNvPr id="154" name="Rounded Rectangle 153"/>
              <p:cNvSpPr/>
              <p:nvPr/>
            </p:nvSpPr>
            <p:spPr>
              <a:xfrm>
                <a:off x="4210063" y="4782227"/>
                <a:ext cx="863671" cy="3960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WPS</a:t>
                </a:r>
                <a:endParaRPr lang="en-US" sz="1200" dirty="0">
                  <a:solidFill>
                    <a:schemeClr val="tx1"/>
                  </a:solidFill>
                </a:endParaRPr>
              </a:p>
            </p:txBody>
          </p:sp>
          <p:pic>
            <p:nvPicPr>
              <p:cNvPr id="155"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241333" y="4817915"/>
                <a:ext cx="197879" cy="1906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54" name="Group 22"/>
            <p:cNvGrpSpPr/>
            <p:nvPr/>
          </p:nvGrpSpPr>
          <p:grpSpPr>
            <a:xfrm>
              <a:off x="5172922" y="4772897"/>
              <a:ext cx="959186" cy="396026"/>
              <a:chOff x="5517815" y="4764152"/>
              <a:chExt cx="959186" cy="396026"/>
            </a:xfrm>
          </p:grpSpPr>
          <p:sp>
            <p:nvSpPr>
              <p:cNvPr id="160" name="Rounded Rectangle 159"/>
              <p:cNvSpPr/>
              <p:nvPr/>
            </p:nvSpPr>
            <p:spPr>
              <a:xfrm>
                <a:off x="5517815" y="4764152"/>
                <a:ext cx="959186" cy="3960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UAEFTS</a:t>
                </a:r>
                <a:endParaRPr lang="en-US" sz="1200" dirty="0">
                  <a:solidFill>
                    <a:schemeClr val="tx1"/>
                  </a:solidFill>
                </a:endParaRPr>
              </a:p>
            </p:txBody>
          </p:sp>
          <p:pic>
            <p:nvPicPr>
              <p:cNvPr id="161"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549085" y="4799840"/>
                <a:ext cx="152704" cy="1906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cxnSp>
        <p:nvCxnSpPr>
          <p:cNvPr id="41" name="Elbow Connector 40"/>
          <p:cNvCxnSpPr>
            <a:stCxn id="82" idx="3"/>
            <a:endCxn id="141" idx="3"/>
          </p:cNvCxnSpPr>
          <p:nvPr/>
        </p:nvCxnSpPr>
        <p:spPr>
          <a:xfrm flipH="1">
            <a:off x="9441633" y="2834941"/>
            <a:ext cx="294865" cy="3550465"/>
          </a:xfrm>
          <a:prstGeom prst="bentConnector3">
            <a:avLst>
              <a:gd name="adj1" fmla="val -103356"/>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9" name="Group 134"/>
          <p:cNvGrpSpPr/>
          <p:nvPr/>
        </p:nvGrpSpPr>
        <p:grpSpPr>
          <a:xfrm>
            <a:off x="10330191" y="2869363"/>
            <a:ext cx="1657050" cy="396118"/>
            <a:chOff x="3977864" y="1402522"/>
            <a:chExt cx="1435921" cy="514352"/>
          </a:xfrm>
        </p:grpSpPr>
        <p:sp>
          <p:nvSpPr>
            <p:cNvPr id="136" name="Rounded Rectangle 135"/>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Egypt Core</a:t>
              </a:r>
              <a:endParaRPr lang="en-US" sz="1200" dirty="0">
                <a:solidFill>
                  <a:schemeClr val="tx1"/>
                </a:solidFill>
              </a:endParaRPr>
            </a:p>
          </p:txBody>
        </p:sp>
        <p:pic>
          <p:nvPicPr>
            <p:cNvPr id="137"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1" name="Group 137"/>
          <p:cNvGrpSpPr/>
          <p:nvPr/>
        </p:nvGrpSpPr>
        <p:grpSpPr>
          <a:xfrm>
            <a:off x="10330190" y="4247049"/>
            <a:ext cx="1657050" cy="396118"/>
            <a:chOff x="3977864" y="1402522"/>
            <a:chExt cx="1435921" cy="514352"/>
          </a:xfrm>
        </p:grpSpPr>
        <p:sp>
          <p:nvSpPr>
            <p:cNvPr id="139" name="Rounded Rectangle 138"/>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Kuwait Treasury</a:t>
              </a:r>
              <a:endParaRPr lang="en-US" sz="1200" dirty="0">
                <a:solidFill>
                  <a:schemeClr val="tx1"/>
                </a:solidFill>
              </a:endParaRPr>
            </a:p>
          </p:txBody>
        </p:sp>
        <p:pic>
          <p:nvPicPr>
            <p:cNvPr id="140"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2" name="Group 155"/>
          <p:cNvGrpSpPr/>
          <p:nvPr/>
        </p:nvGrpSpPr>
        <p:grpSpPr>
          <a:xfrm>
            <a:off x="10334938" y="3794882"/>
            <a:ext cx="1657050" cy="396118"/>
            <a:chOff x="3977864" y="1402522"/>
            <a:chExt cx="1435921" cy="514352"/>
          </a:xfrm>
        </p:grpSpPr>
        <p:sp>
          <p:nvSpPr>
            <p:cNvPr id="157" name="Rounded Rectangle 156"/>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Bahrain Treasury</a:t>
              </a:r>
              <a:endParaRPr lang="en-US" sz="1200" dirty="0">
                <a:solidFill>
                  <a:schemeClr val="tx1"/>
                </a:solidFill>
              </a:endParaRPr>
            </a:p>
          </p:txBody>
        </p:sp>
        <p:pic>
          <p:nvPicPr>
            <p:cNvPr id="158"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3" name="Group 161"/>
          <p:cNvGrpSpPr/>
          <p:nvPr/>
        </p:nvGrpSpPr>
        <p:grpSpPr>
          <a:xfrm>
            <a:off x="10323591" y="3339188"/>
            <a:ext cx="1657050" cy="396118"/>
            <a:chOff x="3977864" y="1402522"/>
            <a:chExt cx="1435921" cy="514352"/>
          </a:xfrm>
        </p:grpSpPr>
        <p:sp>
          <p:nvSpPr>
            <p:cNvPr id="163" name="Rounded Rectangle 162"/>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Qatar Treasury</a:t>
              </a:r>
              <a:endParaRPr lang="en-US" sz="1200" dirty="0">
                <a:solidFill>
                  <a:schemeClr val="tx1"/>
                </a:solidFill>
              </a:endParaRPr>
            </a:p>
          </p:txBody>
        </p:sp>
        <p:pic>
          <p:nvPicPr>
            <p:cNvPr id="164"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48873"/>
              <a:ext cx="228600" cy="2476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4" name="Group 164"/>
          <p:cNvGrpSpPr/>
          <p:nvPr/>
        </p:nvGrpSpPr>
        <p:grpSpPr>
          <a:xfrm>
            <a:off x="10330191" y="4722342"/>
            <a:ext cx="1657050" cy="396118"/>
            <a:chOff x="3977864" y="1402522"/>
            <a:chExt cx="1435921" cy="514352"/>
          </a:xfrm>
        </p:grpSpPr>
        <p:sp>
          <p:nvSpPr>
            <p:cNvPr id="166" name="Rounded Rectangle 165"/>
            <p:cNvSpPr/>
            <p:nvPr/>
          </p:nvSpPr>
          <p:spPr>
            <a:xfrm>
              <a:off x="3977864" y="1402522"/>
              <a:ext cx="1435921" cy="5143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1"/>
                  </a:solidFill>
                </a:rPr>
                <a:t>Egypt Treasury</a:t>
              </a:r>
              <a:endParaRPr lang="en-US" sz="1200" dirty="0">
                <a:solidFill>
                  <a:schemeClr val="tx1"/>
                </a:solidFill>
              </a:endParaRPr>
            </a:p>
          </p:txBody>
        </p:sp>
        <p:pic>
          <p:nvPicPr>
            <p:cNvPr id="167"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3989" y="1433450"/>
              <a:ext cx="228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25" name="Slide Number Placeholder 3"/>
          <p:cNvSpPr>
            <a:spLocks noGrp="1"/>
          </p:cNvSpPr>
          <p:nvPr>
            <p:ph type="sldNum" sz="quarter" idx="4294967295"/>
          </p:nvPr>
        </p:nvSpPr>
        <p:spPr>
          <a:xfrm>
            <a:off x="11352327" y="6494384"/>
            <a:ext cx="740683" cy="365210"/>
          </a:xfrm>
          <a:prstGeom prst="rect">
            <a:avLst/>
          </a:prstGeom>
        </p:spPr>
        <p:txBody>
          <a:bodyPr/>
          <a:lstStyle/>
          <a:p>
            <a:pPr algn="r"/>
            <a:fld id="{E3DBE796-C97B-F048-BC51-B1FD2A22636D}" type="slidenum">
              <a:rPr lang="en-US" sz="1200" smtClean="0"/>
              <a:pPr algn="r"/>
              <a:t>8</a:t>
            </a:fld>
            <a:endParaRPr lang="en-US" sz="1200" dirty="0"/>
          </a:p>
        </p:txBody>
      </p:sp>
    </p:spTree>
    <p:extLst>
      <p:ext uri="{BB962C8B-B14F-4D97-AF65-F5344CB8AC3E}">
        <p14:creationId xmlns="" xmlns:p14="http://schemas.microsoft.com/office/powerpoint/2010/main" val="34877256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th iGTB logo">
  <a:themeElements>
    <a:clrScheme name="DTB">
      <a:dk1>
        <a:srgbClr val="676767"/>
      </a:dk1>
      <a:lt1>
        <a:srgbClr val="FFFFFF"/>
      </a:lt1>
      <a:dk2>
        <a:srgbClr val="44546A"/>
      </a:dk2>
      <a:lt2>
        <a:srgbClr val="E7E6E6"/>
      </a:lt2>
      <a:accent1>
        <a:srgbClr val="3593D2"/>
      </a:accent1>
      <a:accent2>
        <a:srgbClr val="1D5D81"/>
      </a:accent2>
      <a:accent3>
        <a:srgbClr val="C8A674"/>
      </a:accent3>
      <a:accent4>
        <a:srgbClr val="AEAEAE"/>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th iGTB logo">
  <a:themeElements>
    <a:clrScheme name="DTB">
      <a:dk1>
        <a:srgbClr val="676767"/>
      </a:dk1>
      <a:lt1>
        <a:srgbClr val="FFFFFF"/>
      </a:lt1>
      <a:dk2>
        <a:srgbClr val="44546A"/>
      </a:dk2>
      <a:lt2>
        <a:srgbClr val="E7E6E6"/>
      </a:lt2>
      <a:accent1>
        <a:srgbClr val="3593D2"/>
      </a:accent1>
      <a:accent2>
        <a:srgbClr val="1D5D81"/>
      </a:accent2>
      <a:accent3>
        <a:srgbClr val="C8A674"/>
      </a:accent3>
      <a:accent4>
        <a:srgbClr val="AEAEAE"/>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With iGTB logo">
  <a:themeElements>
    <a:clrScheme name="DTB">
      <a:dk1>
        <a:srgbClr val="676767"/>
      </a:dk1>
      <a:lt1>
        <a:srgbClr val="FFFFFF"/>
      </a:lt1>
      <a:dk2>
        <a:srgbClr val="44546A"/>
      </a:dk2>
      <a:lt2>
        <a:srgbClr val="E7E6E6"/>
      </a:lt2>
      <a:accent1>
        <a:srgbClr val="3593D2"/>
      </a:accent1>
      <a:accent2>
        <a:srgbClr val="1D5D81"/>
      </a:accent2>
      <a:accent3>
        <a:srgbClr val="C8A674"/>
      </a:accent3>
      <a:accent4>
        <a:srgbClr val="AEAEAE"/>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iGTB PPT 16.9</Template>
  <TotalTime>5151</TotalTime>
  <Words>1720</Words>
  <Application>Microsoft Macintosh PowerPoint</Application>
  <PresentationFormat>Custom</PresentationFormat>
  <Paragraphs>445</Paragraphs>
  <Slides>15</Slides>
  <Notes>4</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With iGTB logo</vt:lpstr>
      <vt:lpstr>1_With iGTB logo</vt:lpstr>
      <vt:lpstr>2_With iGTB logo</vt:lpstr>
      <vt:lpstr>iGTB Global Transaction Banking</vt:lpstr>
      <vt:lpstr>Slide 1</vt:lpstr>
      <vt:lpstr>Slide 2</vt:lpstr>
      <vt:lpstr>CBX: Intellect’s Contextual Banking Platform for Opti-Channel Delivery</vt:lpstr>
      <vt:lpstr>Slide 4</vt:lpstr>
      <vt:lpstr>Slide 5</vt:lpstr>
      <vt:lpstr>Slide 6</vt:lpstr>
      <vt:lpstr>Slide 7</vt:lpstr>
      <vt:lpstr>Slide 8</vt:lpstr>
      <vt:lpstr>Payments – Application Architecture</vt:lpstr>
      <vt:lpstr>Slide 10</vt:lpstr>
      <vt:lpstr>Americas/Europe</vt:lpstr>
      <vt:lpstr>Slide 12</vt:lpstr>
      <vt:lpstr>Slide 13</vt:lpstr>
      <vt:lpstr>Slide 14</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iGTB Global Transaction Banking</dc:title>
  <dc:creator>vetrivelan.mani</dc:creator>
  <cp:lastModifiedBy>CORP-IT</cp:lastModifiedBy>
  <cp:revision>460</cp:revision>
  <cp:lastPrinted>2018-10-16T06:24:23Z</cp:lastPrinted>
  <dcterms:created xsi:type="dcterms:W3CDTF">2017-10-13T05:29:22Z</dcterms:created>
  <dcterms:modified xsi:type="dcterms:W3CDTF">2019-04-25T11:04:01Z</dcterms:modified>
</cp:coreProperties>
</file>